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45"/>
  </p:notesMasterIdLst>
  <p:handoutMasterIdLst>
    <p:handoutMasterId r:id="rId46"/>
  </p:handoutMasterIdLst>
  <p:sldIdLst>
    <p:sldId id="403" r:id="rId3"/>
    <p:sldId id="495" r:id="rId4"/>
    <p:sldId id="412" r:id="rId5"/>
    <p:sldId id="521" r:id="rId6"/>
    <p:sldId id="553" r:id="rId7"/>
    <p:sldId id="555" r:id="rId8"/>
    <p:sldId id="554" r:id="rId9"/>
    <p:sldId id="533" r:id="rId10"/>
    <p:sldId id="534" r:id="rId11"/>
    <p:sldId id="535" r:id="rId12"/>
    <p:sldId id="546" r:id="rId13"/>
    <p:sldId id="500" r:id="rId14"/>
    <p:sldId id="501" r:id="rId15"/>
    <p:sldId id="502" r:id="rId16"/>
    <p:sldId id="504" r:id="rId17"/>
    <p:sldId id="505" r:id="rId18"/>
    <p:sldId id="503" r:id="rId19"/>
    <p:sldId id="560" r:id="rId20"/>
    <p:sldId id="506" r:id="rId21"/>
    <p:sldId id="507" r:id="rId22"/>
    <p:sldId id="536" r:id="rId23"/>
    <p:sldId id="508" r:id="rId24"/>
    <p:sldId id="539" r:id="rId25"/>
    <p:sldId id="542" r:id="rId26"/>
    <p:sldId id="543" r:id="rId27"/>
    <p:sldId id="545" r:id="rId28"/>
    <p:sldId id="509" r:id="rId29"/>
    <p:sldId id="541" r:id="rId30"/>
    <p:sldId id="544" r:id="rId31"/>
    <p:sldId id="510" r:id="rId32"/>
    <p:sldId id="548" r:id="rId33"/>
    <p:sldId id="561" r:id="rId34"/>
    <p:sldId id="562" r:id="rId35"/>
    <p:sldId id="514" r:id="rId36"/>
    <p:sldId id="519" r:id="rId37"/>
    <p:sldId id="529" r:id="rId38"/>
    <p:sldId id="563" r:id="rId39"/>
    <p:sldId id="525" r:id="rId40"/>
    <p:sldId id="556" r:id="rId41"/>
    <p:sldId id="557" r:id="rId42"/>
    <p:sldId id="558" r:id="rId43"/>
    <p:sldId id="499" r:id="rId44"/>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er Thomas" initials="BT" lastIdx="7" clrIdx="0">
    <p:extLst>
      <p:ext uri="{19B8F6BF-5375-455C-9EA6-DF929625EA0E}">
        <p15:presenceInfo xmlns:p15="http://schemas.microsoft.com/office/powerpoint/2012/main" userId="S-1-5-21-2518422877-1314745675-1541441037-40702" providerId="AD"/>
      </p:ext>
    </p:extLst>
  </p:cmAuthor>
  <p:cmAuthor id="2" name="Jung Eva" initials="JE" lastIdx="38" clrIdx="1">
    <p:extLst>
      <p:ext uri="{19B8F6BF-5375-455C-9EA6-DF929625EA0E}">
        <p15:presenceInfo xmlns:p15="http://schemas.microsoft.com/office/powerpoint/2012/main" userId="S-1-5-21-1889791068-1325336819-416729172-14176" providerId="AD"/>
      </p:ext>
    </p:extLst>
  </p:cmAuthor>
  <p:cmAuthor id="3" name="Freiberger Johanna" initials="FJ" lastIdx="2" clrIdx="2">
    <p:extLst>
      <p:ext uri="{19B8F6BF-5375-455C-9EA6-DF929625EA0E}">
        <p15:presenceInfo xmlns:p15="http://schemas.microsoft.com/office/powerpoint/2012/main" userId="S-1-5-21-2518422877-1314745675-1541441037-437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BC4"/>
    <a:srgbClr val="3C628F"/>
    <a:srgbClr val="6C7B8D"/>
    <a:srgbClr val="8E6C3E"/>
    <a:srgbClr val="2B16AA"/>
    <a:srgbClr val="FC4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70438" autoAdjust="0"/>
  </p:normalViewPr>
  <p:slideViewPr>
    <p:cSldViewPr showGuides="1">
      <p:cViewPr varScale="1">
        <p:scale>
          <a:sx n="89" d="100"/>
          <a:sy n="89" d="100"/>
        </p:scale>
        <p:origin x="2508" y="66"/>
      </p:cViewPr>
      <p:guideLst>
        <p:guide orient="horz" pos="2160"/>
        <p:guide pos="2880"/>
      </p:guideLst>
    </p:cSldViewPr>
  </p:slideViewPr>
  <p:notesTextViewPr>
    <p:cViewPr>
      <p:scale>
        <a:sx n="100" d="100"/>
        <a:sy n="100" d="100"/>
      </p:scale>
      <p:origin x="0" y="0"/>
    </p:cViewPr>
  </p:notesTextViewPr>
  <p:notesViewPr>
    <p:cSldViewPr>
      <p:cViewPr varScale="1">
        <p:scale>
          <a:sx n="92" d="100"/>
          <a:sy n="92" d="100"/>
        </p:scale>
        <p:origin x="-906" y="-114"/>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6.png"/><Relationship Id="rId4" Type="http://schemas.openxmlformats.org/officeDocument/2006/relationships/image" Target="../media/image22.pn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image" Target="../media/image16.png"/><Relationship Id="rId4"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6.png"/><Relationship Id="rId4"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image" Target="../media/image16.pn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smtClean="0">
              <a:solidFill>
                <a:schemeClr val="bg1"/>
              </a:solidFill>
              <a:latin typeface="Corbel" panose="020B0503020204020204" pitchFamily="34" charset="0"/>
            </a:rPr>
            <a:t>Marktumfeld Logistik</a:t>
          </a:r>
          <a:endParaRPr lang="de-DE" dirty="0">
            <a:solidFill>
              <a:schemeClr val="bg1"/>
            </a:solidFill>
            <a:latin typeface="Corbel" panose="020B0503020204020204" pitchFamily="34" charset="0"/>
          </a:endParaRP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6EFEB7FB-E947-4505-9A3C-37318902C2C3}">
      <dgm:prSet phldrT="[Text]"/>
      <dgm:spPr/>
      <dgm:t>
        <a:bodyPr/>
        <a:lstStyle/>
        <a:p>
          <a:r>
            <a:rPr lang="de-AT" dirty="0" smtClean="0">
              <a:latin typeface="Corbel" panose="020B0503020204020204" pitchFamily="34" charset="0"/>
            </a:rPr>
            <a:t>Treiber für die Entwicklung innovativer Geschäftsmodelle</a:t>
          </a:r>
          <a:endParaRPr lang="de-DE" dirty="0" smtClean="0">
            <a:latin typeface="Corbel" panose="020B0503020204020204" pitchFamily="34" charset="0"/>
          </a:endParaRPr>
        </a:p>
      </dgm:t>
    </dgm:pt>
    <dgm:pt modelId="{7497CE0D-FE73-4551-A6B4-4FC4EA32758B}" type="parTrans" cxnId="{252DA68B-4AE8-43B9-98C1-84AB7DDD7A48}">
      <dgm:prSet/>
      <dgm:spPr/>
      <dgm:t>
        <a:bodyPr/>
        <a:lstStyle/>
        <a:p>
          <a:endParaRPr lang="de-DE"/>
        </a:p>
      </dgm:t>
    </dgm:pt>
    <dgm:pt modelId="{414221BC-ECF4-43B2-96AD-5FA78A8471B2}" type="sibTrans" cxnId="{252DA68B-4AE8-43B9-98C1-84AB7DDD7A48}">
      <dgm:prSet/>
      <dgm:spPr/>
      <dgm:t>
        <a:bodyPr/>
        <a:lstStyle/>
        <a:p>
          <a:endParaRPr lang="de-DE"/>
        </a:p>
      </dgm:t>
    </dgm:pt>
    <dgm:pt modelId="{A3C7C1E3-0B77-488B-A736-A07448EDFC23}">
      <dgm:prSet phldrT="[Text]"/>
      <dgm:spPr/>
      <dgm:t>
        <a:bodyPr/>
        <a:lstStyle/>
        <a:p>
          <a:r>
            <a:rPr lang="de-AT" dirty="0" smtClean="0">
              <a:latin typeface="Corbel" panose="020B0503020204020204" pitchFamily="34" charset="0"/>
            </a:rPr>
            <a:t>Innovative Geschäftsmodelle im Logistikbereich</a:t>
          </a:r>
          <a:endParaRPr lang="de-DE" dirty="0">
            <a:latin typeface="Corbel" panose="020B0503020204020204" pitchFamily="34" charset="0"/>
          </a:endParaRP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0158EC12-D76E-49E0-8463-0890A5B361AA}">
      <dgm:prSet/>
      <dgm:spPr/>
      <dgm:t>
        <a:bodyPr/>
        <a:lstStyle/>
        <a:p>
          <a:r>
            <a:rPr lang="de-DE" dirty="0" smtClean="0">
              <a:latin typeface="Corbel" panose="020B0503020204020204" pitchFamily="34" charset="0"/>
            </a:rPr>
            <a:t>Relevante Geschäftsmodelle für die Binnenschifffahrt</a:t>
          </a:r>
          <a:endParaRPr lang="de-DE" dirty="0">
            <a:latin typeface="Corbel" panose="020B0503020204020204" pitchFamily="34" charset="0"/>
          </a:endParaRPr>
        </a:p>
      </dgm:t>
    </dgm:pt>
    <dgm:pt modelId="{E157DD29-54D7-4535-9708-215085FEB161}" type="parTrans" cxnId="{FC9DA1B5-FF59-4A51-9664-2DC1FBA68496}">
      <dgm:prSet/>
      <dgm:spPr/>
      <dgm:t>
        <a:bodyPr/>
        <a:lstStyle/>
        <a:p>
          <a:endParaRPr lang="de-DE"/>
        </a:p>
      </dgm:t>
    </dgm:pt>
    <dgm:pt modelId="{65E47873-3A38-41AF-B5C0-FEF22BE081B0}" type="sibTrans" cxnId="{FC9DA1B5-FF59-4A51-9664-2DC1FBA68496}">
      <dgm:prSet/>
      <dgm:spPr/>
      <dgm:t>
        <a:bodyPr/>
        <a:lstStyle/>
        <a:p>
          <a:endParaRPr lang="de-DE"/>
        </a:p>
      </dgm:t>
    </dgm:pt>
    <dgm:pt modelId="{D711CFAA-3E54-4FD1-918C-CC5DF64A970C}" type="pres">
      <dgm:prSet presAssocID="{C0F72133-E115-43FC-96C0-A6CC39FA637D}" presName="Name0" presStyleCnt="0">
        <dgm:presLayoutVars>
          <dgm:chMax val="7"/>
          <dgm:chPref val="7"/>
          <dgm:dir/>
        </dgm:presLayoutVars>
      </dgm:prSet>
      <dgm:spPr/>
      <dgm:t>
        <a:bodyPr/>
        <a:lstStyle/>
        <a:p>
          <a:endParaRPr lang="de-DE"/>
        </a:p>
      </dgm:t>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4"/>
      <dgm:spPr/>
    </dgm:pt>
    <dgm:pt modelId="{E5EF259A-7330-4E01-AE6F-A97E9DF2A3E3}" type="pres">
      <dgm:prSet presAssocID="{C0F72133-E115-43FC-96C0-A6CC39FA637D}" presName="conn" presStyleLbl="parChTrans1D2" presStyleIdx="0" presStyleCnt="1"/>
      <dgm:spPr/>
      <dgm:t>
        <a:bodyPr/>
        <a:lstStyle/>
        <a:p>
          <a:endParaRPr lang="de-DE"/>
        </a:p>
      </dgm:t>
    </dgm:pt>
    <dgm:pt modelId="{88F1E2F3-6478-47FA-9D83-13DBEEFFD756}" type="pres">
      <dgm:prSet presAssocID="{C0F72133-E115-43FC-96C0-A6CC39FA637D}" presName="extraNode" presStyleLbl="node1" presStyleIdx="0" presStyleCnt="4"/>
      <dgm:spPr/>
    </dgm:pt>
    <dgm:pt modelId="{9C595234-30DA-4D26-BF67-8FEE047FBBA9}" type="pres">
      <dgm:prSet presAssocID="{C0F72133-E115-43FC-96C0-A6CC39FA637D}" presName="dstNode" presStyleLbl="node1" presStyleIdx="0" presStyleCnt="4"/>
      <dgm:spPr/>
    </dgm:pt>
    <dgm:pt modelId="{19BDBF14-BE3F-46D1-AE02-5F14BA301DB9}" type="pres">
      <dgm:prSet presAssocID="{C13C3918-D091-4AC2-B330-E66D91CF007D}" presName="text_1" presStyleLbl="node1" presStyleIdx="0" presStyleCnt="4">
        <dgm:presLayoutVars>
          <dgm:bulletEnabled val="1"/>
        </dgm:presLayoutVars>
      </dgm:prSet>
      <dgm:spPr/>
      <dgm:t>
        <a:bodyPr/>
        <a:lstStyle/>
        <a:p>
          <a:endParaRPr lang="de-DE"/>
        </a:p>
      </dgm:t>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4"/>
      <dgm:spPr>
        <a:solidFill>
          <a:schemeClr val="accent2">
            <a:lumMod val="20000"/>
            <a:lumOff val="80000"/>
          </a:schemeClr>
        </a:solidFill>
      </dgm:spPr>
    </dgm:pt>
    <dgm:pt modelId="{E79BA883-4AEC-4395-BC05-F6BB18E42F5C}" type="pres">
      <dgm:prSet presAssocID="{6EFEB7FB-E947-4505-9A3C-37318902C2C3}" presName="text_2" presStyleLbl="node1" presStyleIdx="1" presStyleCnt="4">
        <dgm:presLayoutVars>
          <dgm:bulletEnabled val="1"/>
        </dgm:presLayoutVars>
      </dgm:prSet>
      <dgm:spPr/>
      <dgm:t>
        <a:bodyPr/>
        <a:lstStyle/>
        <a:p>
          <a:endParaRPr lang="de-DE"/>
        </a:p>
      </dgm:t>
    </dgm:pt>
    <dgm:pt modelId="{48A950CB-80EF-4254-84B2-C51D639CF12B}" type="pres">
      <dgm:prSet presAssocID="{6EFEB7FB-E947-4505-9A3C-37318902C2C3}" presName="accent_2" presStyleCnt="0"/>
      <dgm:spPr/>
    </dgm:pt>
    <dgm:pt modelId="{84315803-A685-40B5-8993-C21EE626FBAF}" type="pres">
      <dgm:prSet presAssocID="{6EFEB7FB-E947-4505-9A3C-37318902C2C3}" presName="accentRepeatNode" presStyleLbl="solidFgAcc1" presStyleIdx="1" presStyleCnt="4"/>
      <dgm:spPr/>
    </dgm:pt>
    <dgm:pt modelId="{B9C19BB5-424C-48CF-9FDF-6C6268B0F702}" type="pres">
      <dgm:prSet presAssocID="{A3C7C1E3-0B77-488B-A736-A07448EDFC23}" presName="text_3" presStyleLbl="node1" presStyleIdx="2" presStyleCnt="4">
        <dgm:presLayoutVars>
          <dgm:bulletEnabled val="1"/>
        </dgm:presLayoutVars>
      </dgm:prSet>
      <dgm:spPr/>
      <dgm:t>
        <a:bodyPr/>
        <a:lstStyle/>
        <a:p>
          <a:endParaRPr lang="de-DE"/>
        </a:p>
      </dgm:t>
    </dgm:pt>
    <dgm:pt modelId="{66842BF4-C6B3-48D9-BD7F-BE1EC0453762}" type="pres">
      <dgm:prSet presAssocID="{A3C7C1E3-0B77-488B-A736-A07448EDFC23}" presName="accent_3" presStyleCnt="0"/>
      <dgm:spPr/>
    </dgm:pt>
    <dgm:pt modelId="{4FCED2D1-6A8A-47A2-8960-FBA384C1A511}" type="pres">
      <dgm:prSet presAssocID="{A3C7C1E3-0B77-488B-A736-A07448EDFC23}" presName="accentRepeatNode" presStyleLbl="solidFgAcc1" presStyleIdx="2" presStyleCnt="4"/>
      <dgm:spPr/>
    </dgm:pt>
    <dgm:pt modelId="{CD739A05-0EA9-442F-AEA2-42E641537B08}" type="pres">
      <dgm:prSet presAssocID="{0158EC12-D76E-49E0-8463-0890A5B361AA}" presName="text_4" presStyleLbl="node1" presStyleIdx="3" presStyleCnt="4">
        <dgm:presLayoutVars>
          <dgm:bulletEnabled val="1"/>
        </dgm:presLayoutVars>
      </dgm:prSet>
      <dgm:spPr/>
      <dgm:t>
        <a:bodyPr/>
        <a:lstStyle/>
        <a:p>
          <a:endParaRPr lang="de-DE"/>
        </a:p>
      </dgm:t>
    </dgm:pt>
    <dgm:pt modelId="{A9BE3636-9089-48E0-911B-1C8426F87728}" type="pres">
      <dgm:prSet presAssocID="{0158EC12-D76E-49E0-8463-0890A5B361AA}" presName="accent_4" presStyleCnt="0"/>
      <dgm:spPr/>
    </dgm:pt>
    <dgm:pt modelId="{7CBF11C8-FB07-436B-98BC-7AF97BE2F9B4}" type="pres">
      <dgm:prSet presAssocID="{0158EC12-D76E-49E0-8463-0890A5B361AA}" presName="accentRepeatNode" presStyleLbl="solidFgAcc1" presStyleIdx="3" presStyleCnt="4"/>
      <dgm:spPr/>
    </dgm:pt>
  </dgm:ptLst>
  <dgm:cxnLst>
    <dgm:cxn modelId="{9AE60C52-0257-4995-8598-DF69C7CD1D8D}" type="presOf" srcId="{C13C3918-D091-4AC2-B330-E66D91CF007D}" destId="{19BDBF14-BE3F-46D1-AE02-5F14BA301DB9}" srcOrd="0" destOrd="0" presId="urn:microsoft.com/office/officeart/2008/layout/VerticalCurvedList"/>
    <dgm:cxn modelId="{E8B8A657-D941-4143-925B-EFE53BE4C661}" srcId="{C0F72133-E115-43FC-96C0-A6CC39FA637D}" destId="{C13C3918-D091-4AC2-B330-E66D91CF007D}" srcOrd="0" destOrd="0" parTransId="{7F1E8D70-2843-4D2C-8023-3D85781FA291}" sibTransId="{1A1DB9C4-71AF-4D09-95DB-8C65914911BB}"/>
    <dgm:cxn modelId="{F430DCC2-298E-47B6-AEF8-2C921A60B509}" type="presOf" srcId="{0158EC12-D76E-49E0-8463-0890A5B361AA}" destId="{CD739A05-0EA9-442F-AEA2-42E641537B08}" srcOrd="0" destOrd="0" presId="urn:microsoft.com/office/officeart/2008/layout/VerticalCurvedList"/>
    <dgm:cxn modelId="{FC9DA1B5-FF59-4A51-9664-2DC1FBA68496}" srcId="{C0F72133-E115-43FC-96C0-A6CC39FA637D}" destId="{0158EC12-D76E-49E0-8463-0890A5B361AA}" srcOrd="3" destOrd="0" parTransId="{E157DD29-54D7-4535-9708-215085FEB161}" sibTransId="{65E47873-3A38-41AF-B5C0-FEF22BE081B0}"/>
    <dgm:cxn modelId="{D18EE0C6-9119-49D7-923B-945263F1BC10}" type="presOf" srcId="{C0F72133-E115-43FC-96C0-A6CC39FA637D}" destId="{D711CFAA-3E54-4FD1-918C-CC5DF64A970C}" srcOrd="0" destOrd="0" presId="urn:microsoft.com/office/officeart/2008/layout/VerticalCurvedList"/>
    <dgm:cxn modelId="{816DA12A-37E8-435B-A4AC-8DC016EE09D6}" type="presOf" srcId="{1A1DB9C4-71AF-4D09-95DB-8C65914911BB}" destId="{E5EF259A-7330-4E01-AE6F-A97E9DF2A3E3}" srcOrd="0" destOrd="0" presId="urn:microsoft.com/office/officeart/2008/layout/VerticalCurvedList"/>
    <dgm:cxn modelId="{8452AC6F-DC39-4C0A-982C-1208B5E32D57}" srcId="{C0F72133-E115-43FC-96C0-A6CC39FA637D}" destId="{A3C7C1E3-0B77-488B-A736-A07448EDFC23}" srcOrd="2" destOrd="0" parTransId="{F722D39F-F1BB-44C0-83D4-2D9286AE7D69}" sibTransId="{9F2218DE-C295-4FE1-9712-2075034EFA23}"/>
    <dgm:cxn modelId="{252DA68B-4AE8-43B9-98C1-84AB7DDD7A48}" srcId="{C0F72133-E115-43FC-96C0-A6CC39FA637D}" destId="{6EFEB7FB-E947-4505-9A3C-37318902C2C3}" srcOrd="1" destOrd="0" parTransId="{7497CE0D-FE73-4551-A6B4-4FC4EA32758B}" sibTransId="{414221BC-ECF4-43B2-96AD-5FA78A8471B2}"/>
    <dgm:cxn modelId="{23DB5121-B0CD-4FB2-8B76-3C0D37C9F61C}" type="presOf" srcId="{6EFEB7FB-E947-4505-9A3C-37318902C2C3}" destId="{E79BA883-4AEC-4395-BC05-F6BB18E42F5C}" srcOrd="0" destOrd="0" presId="urn:microsoft.com/office/officeart/2008/layout/VerticalCurvedList"/>
    <dgm:cxn modelId="{19676927-6F4C-4F52-BC64-76BB4EA638A0}" type="presOf" srcId="{A3C7C1E3-0B77-488B-A736-A07448EDFC23}" destId="{B9C19BB5-424C-48CF-9FDF-6C6268B0F702}"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9E892777-AE22-4DA4-825D-9130F2DC441C}" type="presParOf" srcId="{F297F322-92B7-4F1A-88D0-240F573BAAE5}" destId="{E79BA883-4AEC-4395-BC05-F6BB18E42F5C}" srcOrd="3" destOrd="0" presId="urn:microsoft.com/office/officeart/2008/layout/VerticalCurvedList"/>
    <dgm:cxn modelId="{7AB3B40C-AF6D-4A9C-A668-BB937F1D2F51}" type="presParOf" srcId="{F297F322-92B7-4F1A-88D0-240F573BAAE5}" destId="{48A950CB-80EF-4254-84B2-C51D639CF12B}" srcOrd="4" destOrd="0" presId="urn:microsoft.com/office/officeart/2008/layout/VerticalCurvedList"/>
    <dgm:cxn modelId="{040472E0-8B6D-4474-880E-F28495E0F67D}" type="presParOf" srcId="{48A950CB-80EF-4254-84B2-C51D639CF12B}" destId="{84315803-A685-40B5-8993-C21EE626FBAF}" srcOrd="0" destOrd="0" presId="urn:microsoft.com/office/officeart/2008/layout/VerticalCurvedList"/>
    <dgm:cxn modelId="{B9F7C2B8-9207-4FE3-9946-717CE71F9C46}" type="presParOf" srcId="{F297F322-92B7-4F1A-88D0-240F573BAAE5}" destId="{B9C19BB5-424C-48CF-9FDF-6C6268B0F702}" srcOrd="5" destOrd="0" presId="urn:microsoft.com/office/officeart/2008/layout/VerticalCurvedList"/>
    <dgm:cxn modelId="{69EBCD2C-1182-414E-825E-A22D0AF42B58}" type="presParOf" srcId="{F297F322-92B7-4F1A-88D0-240F573BAAE5}" destId="{66842BF4-C6B3-48D9-BD7F-BE1EC0453762}" srcOrd="6" destOrd="0" presId="urn:microsoft.com/office/officeart/2008/layout/VerticalCurvedList"/>
    <dgm:cxn modelId="{E0B18D31-1CA0-4EE9-B92B-CE70B3A46823}" type="presParOf" srcId="{66842BF4-C6B3-48D9-BD7F-BE1EC0453762}" destId="{4FCED2D1-6A8A-47A2-8960-FBA384C1A511}" srcOrd="0" destOrd="0" presId="urn:microsoft.com/office/officeart/2008/layout/VerticalCurvedList"/>
    <dgm:cxn modelId="{DD5B1395-BE55-4037-9A43-93D6833945B5}" type="presParOf" srcId="{F297F322-92B7-4F1A-88D0-240F573BAAE5}" destId="{CD739A05-0EA9-442F-AEA2-42E641537B08}" srcOrd="7" destOrd="0" presId="urn:microsoft.com/office/officeart/2008/layout/VerticalCurvedList"/>
    <dgm:cxn modelId="{2D8BC2F2-441B-47A2-BF06-1A4A336280D8}" type="presParOf" srcId="{F297F322-92B7-4F1A-88D0-240F573BAAE5}" destId="{A9BE3636-9089-48E0-911B-1C8426F87728}" srcOrd="8" destOrd="0" presId="urn:microsoft.com/office/officeart/2008/layout/VerticalCurvedList"/>
    <dgm:cxn modelId="{02D11153-03B7-48EC-98BC-C66CB0AC3089}" type="presParOf" srcId="{A9BE3636-9089-48E0-911B-1C8426F87728}" destId="{7CBF11C8-FB07-436B-98BC-7AF97BE2F9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smtClean="0">
              <a:solidFill>
                <a:schemeClr val="bg1"/>
              </a:solidFill>
              <a:latin typeface="Corbel" panose="020B0503020204020204" pitchFamily="34" charset="0"/>
            </a:rPr>
            <a:t>Marktumfeld Logistik</a:t>
          </a:r>
          <a:endParaRPr lang="de-DE" dirty="0">
            <a:solidFill>
              <a:schemeClr val="bg1"/>
            </a:solidFill>
            <a:latin typeface="Corbel" panose="020B0503020204020204" pitchFamily="34" charset="0"/>
          </a:endParaRP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6EFEB7FB-E947-4505-9A3C-37318902C2C3}">
      <dgm:prSet phldrT="[Text]"/>
      <dgm:spPr/>
      <dgm:t>
        <a:bodyPr/>
        <a:lstStyle/>
        <a:p>
          <a:r>
            <a:rPr lang="de-AT" dirty="0" smtClean="0">
              <a:latin typeface="Corbel" panose="020B0503020204020204" pitchFamily="34" charset="0"/>
            </a:rPr>
            <a:t>Treiber für die Entwicklung innovativer Geschäftsmodelle</a:t>
          </a:r>
          <a:endParaRPr lang="de-DE" dirty="0" smtClean="0">
            <a:latin typeface="Corbel" panose="020B0503020204020204" pitchFamily="34" charset="0"/>
          </a:endParaRPr>
        </a:p>
      </dgm:t>
    </dgm:pt>
    <dgm:pt modelId="{7497CE0D-FE73-4551-A6B4-4FC4EA32758B}" type="parTrans" cxnId="{252DA68B-4AE8-43B9-98C1-84AB7DDD7A48}">
      <dgm:prSet/>
      <dgm:spPr/>
      <dgm:t>
        <a:bodyPr/>
        <a:lstStyle/>
        <a:p>
          <a:endParaRPr lang="de-DE"/>
        </a:p>
      </dgm:t>
    </dgm:pt>
    <dgm:pt modelId="{414221BC-ECF4-43B2-96AD-5FA78A8471B2}" type="sibTrans" cxnId="{252DA68B-4AE8-43B9-98C1-84AB7DDD7A48}">
      <dgm:prSet/>
      <dgm:spPr/>
      <dgm:t>
        <a:bodyPr/>
        <a:lstStyle/>
        <a:p>
          <a:endParaRPr lang="de-DE"/>
        </a:p>
      </dgm:t>
    </dgm:pt>
    <dgm:pt modelId="{A3C7C1E3-0B77-488B-A736-A07448EDFC23}">
      <dgm:prSet phldrT="[Text]"/>
      <dgm:spPr/>
      <dgm:t>
        <a:bodyPr/>
        <a:lstStyle/>
        <a:p>
          <a:r>
            <a:rPr lang="de-AT" dirty="0" smtClean="0">
              <a:latin typeface="Corbel" panose="020B0503020204020204" pitchFamily="34" charset="0"/>
            </a:rPr>
            <a:t>Innovative Geschäftsmodelle im Logistikbereich</a:t>
          </a:r>
          <a:endParaRPr lang="de-DE" dirty="0">
            <a:latin typeface="Corbel" panose="020B0503020204020204" pitchFamily="34" charset="0"/>
          </a:endParaRP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0158EC12-D76E-49E0-8463-0890A5B361AA}">
      <dgm:prSet/>
      <dgm:spPr/>
      <dgm:t>
        <a:bodyPr/>
        <a:lstStyle/>
        <a:p>
          <a:r>
            <a:rPr lang="de-DE" dirty="0" smtClean="0">
              <a:latin typeface="Corbel" panose="020B0503020204020204" pitchFamily="34" charset="0"/>
            </a:rPr>
            <a:t>Relevante Geschäftsmodelle für die Binnenschifffahrt</a:t>
          </a:r>
          <a:endParaRPr lang="de-DE" dirty="0">
            <a:latin typeface="Corbel" panose="020B0503020204020204" pitchFamily="34" charset="0"/>
          </a:endParaRPr>
        </a:p>
      </dgm:t>
    </dgm:pt>
    <dgm:pt modelId="{E157DD29-54D7-4535-9708-215085FEB161}" type="parTrans" cxnId="{FC9DA1B5-FF59-4A51-9664-2DC1FBA68496}">
      <dgm:prSet/>
      <dgm:spPr/>
      <dgm:t>
        <a:bodyPr/>
        <a:lstStyle/>
        <a:p>
          <a:endParaRPr lang="de-DE"/>
        </a:p>
      </dgm:t>
    </dgm:pt>
    <dgm:pt modelId="{65E47873-3A38-41AF-B5C0-FEF22BE081B0}" type="sibTrans" cxnId="{FC9DA1B5-FF59-4A51-9664-2DC1FBA68496}">
      <dgm:prSet/>
      <dgm:spPr/>
      <dgm:t>
        <a:bodyPr/>
        <a:lstStyle/>
        <a:p>
          <a:endParaRPr lang="de-DE"/>
        </a:p>
      </dgm:t>
    </dgm:pt>
    <dgm:pt modelId="{D711CFAA-3E54-4FD1-918C-CC5DF64A970C}" type="pres">
      <dgm:prSet presAssocID="{C0F72133-E115-43FC-96C0-A6CC39FA637D}" presName="Name0" presStyleCnt="0">
        <dgm:presLayoutVars>
          <dgm:chMax val="7"/>
          <dgm:chPref val="7"/>
          <dgm:dir/>
        </dgm:presLayoutVars>
      </dgm:prSet>
      <dgm:spPr/>
      <dgm:t>
        <a:bodyPr/>
        <a:lstStyle/>
        <a:p>
          <a:endParaRPr lang="de-DE"/>
        </a:p>
      </dgm:t>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4"/>
      <dgm:spPr/>
    </dgm:pt>
    <dgm:pt modelId="{E5EF259A-7330-4E01-AE6F-A97E9DF2A3E3}" type="pres">
      <dgm:prSet presAssocID="{C0F72133-E115-43FC-96C0-A6CC39FA637D}" presName="conn" presStyleLbl="parChTrans1D2" presStyleIdx="0" presStyleCnt="1"/>
      <dgm:spPr/>
      <dgm:t>
        <a:bodyPr/>
        <a:lstStyle/>
        <a:p>
          <a:endParaRPr lang="de-DE"/>
        </a:p>
      </dgm:t>
    </dgm:pt>
    <dgm:pt modelId="{88F1E2F3-6478-47FA-9D83-13DBEEFFD756}" type="pres">
      <dgm:prSet presAssocID="{C0F72133-E115-43FC-96C0-A6CC39FA637D}" presName="extraNode" presStyleLbl="node1" presStyleIdx="0" presStyleCnt="4"/>
      <dgm:spPr/>
    </dgm:pt>
    <dgm:pt modelId="{9C595234-30DA-4D26-BF67-8FEE047FBBA9}" type="pres">
      <dgm:prSet presAssocID="{C0F72133-E115-43FC-96C0-A6CC39FA637D}" presName="dstNode" presStyleLbl="node1" presStyleIdx="0" presStyleCnt="4"/>
      <dgm:spPr/>
    </dgm:pt>
    <dgm:pt modelId="{19BDBF14-BE3F-46D1-AE02-5F14BA301DB9}" type="pres">
      <dgm:prSet presAssocID="{C13C3918-D091-4AC2-B330-E66D91CF007D}" presName="text_1" presStyleLbl="node1" presStyleIdx="0" presStyleCnt="4">
        <dgm:presLayoutVars>
          <dgm:bulletEnabled val="1"/>
        </dgm:presLayoutVars>
      </dgm:prSet>
      <dgm:spPr/>
      <dgm:t>
        <a:bodyPr/>
        <a:lstStyle/>
        <a:p>
          <a:endParaRPr lang="de-DE"/>
        </a:p>
      </dgm:t>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de-DE"/>
        </a:p>
      </dgm:t>
    </dgm:pt>
    <dgm:pt modelId="{E79BA883-4AEC-4395-BC05-F6BB18E42F5C}" type="pres">
      <dgm:prSet presAssocID="{6EFEB7FB-E947-4505-9A3C-37318902C2C3}" presName="text_2" presStyleLbl="node1" presStyleIdx="1" presStyleCnt="4">
        <dgm:presLayoutVars>
          <dgm:bulletEnabled val="1"/>
        </dgm:presLayoutVars>
      </dgm:prSet>
      <dgm:spPr/>
      <dgm:t>
        <a:bodyPr/>
        <a:lstStyle/>
        <a:p>
          <a:endParaRPr lang="de-DE"/>
        </a:p>
      </dgm:t>
    </dgm:pt>
    <dgm:pt modelId="{48A950CB-80EF-4254-84B2-C51D639CF12B}" type="pres">
      <dgm:prSet presAssocID="{6EFEB7FB-E947-4505-9A3C-37318902C2C3}" presName="accent_2" presStyleCnt="0"/>
      <dgm:spPr/>
    </dgm:pt>
    <dgm:pt modelId="{84315803-A685-40B5-8993-C21EE626FBAF}" type="pres">
      <dgm:prSet presAssocID="{6EFEB7FB-E947-4505-9A3C-37318902C2C3}"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de-DE"/>
        </a:p>
      </dgm:t>
    </dgm:pt>
    <dgm:pt modelId="{B9C19BB5-424C-48CF-9FDF-6C6268B0F702}" type="pres">
      <dgm:prSet presAssocID="{A3C7C1E3-0B77-488B-A736-A07448EDFC23}" presName="text_3" presStyleLbl="node1" presStyleIdx="2" presStyleCnt="4">
        <dgm:presLayoutVars>
          <dgm:bulletEnabled val="1"/>
        </dgm:presLayoutVars>
      </dgm:prSet>
      <dgm:spPr/>
      <dgm:t>
        <a:bodyPr/>
        <a:lstStyle/>
        <a:p>
          <a:endParaRPr lang="de-DE"/>
        </a:p>
      </dgm:t>
    </dgm:pt>
    <dgm:pt modelId="{66842BF4-C6B3-48D9-BD7F-BE1EC0453762}" type="pres">
      <dgm:prSet presAssocID="{A3C7C1E3-0B77-488B-A736-A07448EDFC23}" presName="accent_3" presStyleCnt="0"/>
      <dgm:spPr/>
    </dgm:pt>
    <dgm:pt modelId="{4FCED2D1-6A8A-47A2-8960-FBA384C1A511}" type="pres">
      <dgm:prSet presAssocID="{A3C7C1E3-0B77-488B-A736-A07448EDFC23}" presName="accentRepeatNode" presStyleLbl="solidFgAcc1" presStyleIdx="2" presStyleCnt="4"/>
      <dgm:spPr/>
      <dgm:t>
        <a:bodyPr/>
        <a:lstStyle/>
        <a:p>
          <a:endParaRPr lang="de-DE"/>
        </a:p>
      </dgm:t>
    </dgm:pt>
    <dgm:pt modelId="{CD739A05-0EA9-442F-AEA2-42E641537B08}" type="pres">
      <dgm:prSet presAssocID="{0158EC12-D76E-49E0-8463-0890A5B361AA}" presName="text_4" presStyleLbl="node1" presStyleIdx="3" presStyleCnt="4">
        <dgm:presLayoutVars>
          <dgm:bulletEnabled val="1"/>
        </dgm:presLayoutVars>
      </dgm:prSet>
      <dgm:spPr/>
      <dgm:t>
        <a:bodyPr/>
        <a:lstStyle/>
        <a:p>
          <a:endParaRPr lang="de-DE"/>
        </a:p>
      </dgm:t>
    </dgm:pt>
    <dgm:pt modelId="{A9BE3636-9089-48E0-911B-1C8426F87728}" type="pres">
      <dgm:prSet presAssocID="{0158EC12-D76E-49E0-8463-0890A5B361AA}" presName="accent_4" presStyleCnt="0"/>
      <dgm:spPr/>
    </dgm:pt>
    <dgm:pt modelId="{7CBF11C8-FB07-436B-98BC-7AF97BE2F9B4}" type="pres">
      <dgm:prSet presAssocID="{0158EC12-D76E-49E0-8463-0890A5B361AA}" presName="accentRepeatNode" presStyleLbl="solidFgAcc1" presStyleIdx="3" presStyleCnt="4"/>
      <dgm:spPr/>
    </dgm:pt>
  </dgm:ptLst>
  <dgm:cxnLst>
    <dgm:cxn modelId="{9AE60C52-0257-4995-8598-DF69C7CD1D8D}" type="presOf" srcId="{C13C3918-D091-4AC2-B330-E66D91CF007D}" destId="{19BDBF14-BE3F-46D1-AE02-5F14BA301DB9}" srcOrd="0" destOrd="0" presId="urn:microsoft.com/office/officeart/2008/layout/VerticalCurvedList"/>
    <dgm:cxn modelId="{E8B8A657-D941-4143-925B-EFE53BE4C661}" srcId="{C0F72133-E115-43FC-96C0-A6CC39FA637D}" destId="{C13C3918-D091-4AC2-B330-E66D91CF007D}" srcOrd="0" destOrd="0" parTransId="{7F1E8D70-2843-4D2C-8023-3D85781FA291}" sibTransId="{1A1DB9C4-71AF-4D09-95DB-8C65914911BB}"/>
    <dgm:cxn modelId="{F430DCC2-298E-47B6-AEF8-2C921A60B509}" type="presOf" srcId="{0158EC12-D76E-49E0-8463-0890A5B361AA}" destId="{CD739A05-0EA9-442F-AEA2-42E641537B08}" srcOrd="0" destOrd="0" presId="urn:microsoft.com/office/officeart/2008/layout/VerticalCurvedList"/>
    <dgm:cxn modelId="{FC9DA1B5-FF59-4A51-9664-2DC1FBA68496}" srcId="{C0F72133-E115-43FC-96C0-A6CC39FA637D}" destId="{0158EC12-D76E-49E0-8463-0890A5B361AA}" srcOrd="3" destOrd="0" parTransId="{E157DD29-54D7-4535-9708-215085FEB161}" sibTransId="{65E47873-3A38-41AF-B5C0-FEF22BE081B0}"/>
    <dgm:cxn modelId="{D18EE0C6-9119-49D7-923B-945263F1BC10}" type="presOf" srcId="{C0F72133-E115-43FC-96C0-A6CC39FA637D}" destId="{D711CFAA-3E54-4FD1-918C-CC5DF64A970C}" srcOrd="0" destOrd="0" presId="urn:microsoft.com/office/officeart/2008/layout/VerticalCurvedList"/>
    <dgm:cxn modelId="{816DA12A-37E8-435B-A4AC-8DC016EE09D6}" type="presOf" srcId="{1A1DB9C4-71AF-4D09-95DB-8C65914911BB}" destId="{E5EF259A-7330-4E01-AE6F-A97E9DF2A3E3}" srcOrd="0" destOrd="0" presId="urn:microsoft.com/office/officeart/2008/layout/VerticalCurvedList"/>
    <dgm:cxn modelId="{8452AC6F-DC39-4C0A-982C-1208B5E32D57}" srcId="{C0F72133-E115-43FC-96C0-A6CC39FA637D}" destId="{A3C7C1E3-0B77-488B-A736-A07448EDFC23}" srcOrd="2" destOrd="0" parTransId="{F722D39F-F1BB-44C0-83D4-2D9286AE7D69}" sibTransId="{9F2218DE-C295-4FE1-9712-2075034EFA23}"/>
    <dgm:cxn modelId="{252DA68B-4AE8-43B9-98C1-84AB7DDD7A48}" srcId="{C0F72133-E115-43FC-96C0-A6CC39FA637D}" destId="{6EFEB7FB-E947-4505-9A3C-37318902C2C3}" srcOrd="1" destOrd="0" parTransId="{7497CE0D-FE73-4551-A6B4-4FC4EA32758B}" sibTransId="{414221BC-ECF4-43B2-96AD-5FA78A8471B2}"/>
    <dgm:cxn modelId="{23DB5121-B0CD-4FB2-8B76-3C0D37C9F61C}" type="presOf" srcId="{6EFEB7FB-E947-4505-9A3C-37318902C2C3}" destId="{E79BA883-4AEC-4395-BC05-F6BB18E42F5C}" srcOrd="0" destOrd="0" presId="urn:microsoft.com/office/officeart/2008/layout/VerticalCurvedList"/>
    <dgm:cxn modelId="{19676927-6F4C-4F52-BC64-76BB4EA638A0}" type="presOf" srcId="{A3C7C1E3-0B77-488B-A736-A07448EDFC23}" destId="{B9C19BB5-424C-48CF-9FDF-6C6268B0F702}"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9E892777-AE22-4DA4-825D-9130F2DC441C}" type="presParOf" srcId="{F297F322-92B7-4F1A-88D0-240F573BAAE5}" destId="{E79BA883-4AEC-4395-BC05-F6BB18E42F5C}" srcOrd="3" destOrd="0" presId="urn:microsoft.com/office/officeart/2008/layout/VerticalCurvedList"/>
    <dgm:cxn modelId="{7AB3B40C-AF6D-4A9C-A668-BB937F1D2F51}" type="presParOf" srcId="{F297F322-92B7-4F1A-88D0-240F573BAAE5}" destId="{48A950CB-80EF-4254-84B2-C51D639CF12B}" srcOrd="4" destOrd="0" presId="urn:microsoft.com/office/officeart/2008/layout/VerticalCurvedList"/>
    <dgm:cxn modelId="{040472E0-8B6D-4474-880E-F28495E0F67D}" type="presParOf" srcId="{48A950CB-80EF-4254-84B2-C51D639CF12B}" destId="{84315803-A685-40B5-8993-C21EE626FBAF}" srcOrd="0" destOrd="0" presId="urn:microsoft.com/office/officeart/2008/layout/VerticalCurvedList"/>
    <dgm:cxn modelId="{B9F7C2B8-9207-4FE3-9946-717CE71F9C46}" type="presParOf" srcId="{F297F322-92B7-4F1A-88D0-240F573BAAE5}" destId="{B9C19BB5-424C-48CF-9FDF-6C6268B0F702}" srcOrd="5" destOrd="0" presId="urn:microsoft.com/office/officeart/2008/layout/VerticalCurvedList"/>
    <dgm:cxn modelId="{69EBCD2C-1182-414E-825E-A22D0AF42B58}" type="presParOf" srcId="{F297F322-92B7-4F1A-88D0-240F573BAAE5}" destId="{66842BF4-C6B3-48D9-BD7F-BE1EC0453762}" srcOrd="6" destOrd="0" presId="urn:microsoft.com/office/officeart/2008/layout/VerticalCurvedList"/>
    <dgm:cxn modelId="{E0B18D31-1CA0-4EE9-B92B-CE70B3A46823}" type="presParOf" srcId="{66842BF4-C6B3-48D9-BD7F-BE1EC0453762}" destId="{4FCED2D1-6A8A-47A2-8960-FBA384C1A511}" srcOrd="0" destOrd="0" presId="urn:microsoft.com/office/officeart/2008/layout/VerticalCurvedList"/>
    <dgm:cxn modelId="{DD5B1395-BE55-4037-9A43-93D6833945B5}" type="presParOf" srcId="{F297F322-92B7-4F1A-88D0-240F573BAAE5}" destId="{CD739A05-0EA9-442F-AEA2-42E641537B08}" srcOrd="7" destOrd="0" presId="urn:microsoft.com/office/officeart/2008/layout/VerticalCurvedList"/>
    <dgm:cxn modelId="{2D8BC2F2-441B-47A2-BF06-1A4A336280D8}" type="presParOf" srcId="{F297F322-92B7-4F1A-88D0-240F573BAAE5}" destId="{A9BE3636-9089-48E0-911B-1C8426F87728}" srcOrd="8" destOrd="0" presId="urn:microsoft.com/office/officeart/2008/layout/VerticalCurvedList"/>
    <dgm:cxn modelId="{02D11153-03B7-48EC-98BC-C66CB0AC3089}" type="presParOf" srcId="{A9BE3636-9089-48E0-911B-1C8426F87728}" destId="{7CBF11C8-FB07-436B-98BC-7AF97BE2F9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smtClean="0">
              <a:solidFill>
                <a:schemeClr val="bg1"/>
              </a:solidFill>
              <a:latin typeface="Corbel" panose="020B0503020204020204" pitchFamily="34" charset="0"/>
            </a:rPr>
            <a:t>Marktumfeld Logistik</a:t>
          </a:r>
          <a:endParaRPr lang="de-DE" dirty="0">
            <a:solidFill>
              <a:schemeClr val="bg1"/>
            </a:solidFill>
            <a:latin typeface="Corbel" panose="020B0503020204020204" pitchFamily="34" charset="0"/>
          </a:endParaRP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6EFEB7FB-E947-4505-9A3C-37318902C2C3}">
      <dgm:prSet phldrT="[Text]"/>
      <dgm:spPr/>
      <dgm:t>
        <a:bodyPr/>
        <a:lstStyle/>
        <a:p>
          <a:r>
            <a:rPr lang="de-AT" dirty="0" smtClean="0">
              <a:latin typeface="Corbel" panose="020B0503020204020204" pitchFamily="34" charset="0"/>
            </a:rPr>
            <a:t>Treiber für die Entwicklung innovativer Geschäftsmodelle</a:t>
          </a:r>
          <a:endParaRPr lang="de-DE" dirty="0" smtClean="0">
            <a:latin typeface="Corbel" panose="020B0503020204020204" pitchFamily="34" charset="0"/>
          </a:endParaRPr>
        </a:p>
      </dgm:t>
    </dgm:pt>
    <dgm:pt modelId="{7497CE0D-FE73-4551-A6B4-4FC4EA32758B}" type="parTrans" cxnId="{252DA68B-4AE8-43B9-98C1-84AB7DDD7A48}">
      <dgm:prSet/>
      <dgm:spPr/>
      <dgm:t>
        <a:bodyPr/>
        <a:lstStyle/>
        <a:p>
          <a:endParaRPr lang="de-DE"/>
        </a:p>
      </dgm:t>
    </dgm:pt>
    <dgm:pt modelId="{414221BC-ECF4-43B2-96AD-5FA78A8471B2}" type="sibTrans" cxnId="{252DA68B-4AE8-43B9-98C1-84AB7DDD7A48}">
      <dgm:prSet/>
      <dgm:spPr/>
      <dgm:t>
        <a:bodyPr/>
        <a:lstStyle/>
        <a:p>
          <a:endParaRPr lang="de-DE"/>
        </a:p>
      </dgm:t>
    </dgm:pt>
    <dgm:pt modelId="{A3C7C1E3-0B77-488B-A736-A07448EDFC23}">
      <dgm:prSet phldrT="[Text]"/>
      <dgm:spPr/>
      <dgm:t>
        <a:bodyPr/>
        <a:lstStyle/>
        <a:p>
          <a:r>
            <a:rPr lang="de-AT" dirty="0" smtClean="0">
              <a:latin typeface="Corbel" panose="020B0503020204020204" pitchFamily="34" charset="0"/>
            </a:rPr>
            <a:t>Innovative Geschäftsmodelle im Logistikbereich</a:t>
          </a:r>
          <a:endParaRPr lang="de-DE" dirty="0">
            <a:latin typeface="Corbel" panose="020B0503020204020204" pitchFamily="34" charset="0"/>
          </a:endParaRP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0158EC12-D76E-49E0-8463-0890A5B361AA}">
      <dgm:prSet/>
      <dgm:spPr/>
      <dgm:t>
        <a:bodyPr/>
        <a:lstStyle/>
        <a:p>
          <a:r>
            <a:rPr lang="de-DE" dirty="0" smtClean="0">
              <a:latin typeface="Corbel" panose="020B0503020204020204" pitchFamily="34" charset="0"/>
            </a:rPr>
            <a:t>Relevante Geschäftsmodelle für die Binnenschifffahrt</a:t>
          </a:r>
          <a:endParaRPr lang="de-DE" dirty="0">
            <a:latin typeface="Corbel" panose="020B0503020204020204" pitchFamily="34" charset="0"/>
          </a:endParaRPr>
        </a:p>
      </dgm:t>
    </dgm:pt>
    <dgm:pt modelId="{E157DD29-54D7-4535-9708-215085FEB161}" type="parTrans" cxnId="{FC9DA1B5-FF59-4A51-9664-2DC1FBA68496}">
      <dgm:prSet/>
      <dgm:spPr/>
      <dgm:t>
        <a:bodyPr/>
        <a:lstStyle/>
        <a:p>
          <a:endParaRPr lang="de-DE"/>
        </a:p>
      </dgm:t>
    </dgm:pt>
    <dgm:pt modelId="{65E47873-3A38-41AF-B5C0-FEF22BE081B0}" type="sibTrans" cxnId="{FC9DA1B5-FF59-4A51-9664-2DC1FBA68496}">
      <dgm:prSet/>
      <dgm:spPr/>
      <dgm:t>
        <a:bodyPr/>
        <a:lstStyle/>
        <a:p>
          <a:endParaRPr lang="de-DE"/>
        </a:p>
      </dgm:t>
    </dgm:pt>
    <dgm:pt modelId="{D711CFAA-3E54-4FD1-918C-CC5DF64A970C}" type="pres">
      <dgm:prSet presAssocID="{C0F72133-E115-43FC-96C0-A6CC39FA637D}" presName="Name0" presStyleCnt="0">
        <dgm:presLayoutVars>
          <dgm:chMax val="7"/>
          <dgm:chPref val="7"/>
          <dgm:dir/>
        </dgm:presLayoutVars>
      </dgm:prSet>
      <dgm:spPr/>
      <dgm:t>
        <a:bodyPr/>
        <a:lstStyle/>
        <a:p>
          <a:endParaRPr lang="de-DE"/>
        </a:p>
      </dgm:t>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4"/>
      <dgm:spPr/>
    </dgm:pt>
    <dgm:pt modelId="{E5EF259A-7330-4E01-AE6F-A97E9DF2A3E3}" type="pres">
      <dgm:prSet presAssocID="{C0F72133-E115-43FC-96C0-A6CC39FA637D}" presName="conn" presStyleLbl="parChTrans1D2" presStyleIdx="0" presStyleCnt="1"/>
      <dgm:spPr/>
      <dgm:t>
        <a:bodyPr/>
        <a:lstStyle/>
        <a:p>
          <a:endParaRPr lang="de-DE"/>
        </a:p>
      </dgm:t>
    </dgm:pt>
    <dgm:pt modelId="{88F1E2F3-6478-47FA-9D83-13DBEEFFD756}" type="pres">
      <dgm:prSet presAssocID="{C0F72133-E115-43FC-96C0-A6CC39FA637D}" presName="extraNode" presStyleLbl="node1" presStyleIdx="0" presStyleCnt="4"/>
      <dgm:spPr/>
    </dgm:pt>
    <dgm:pt modelId="{9C595234-30DA-4D26-BF67-8FEE047FBBA9}" type="pres">
      <dgm:prSet presAssocID="{C0F72133-E115-43FC-96C0-A6CC39FA637D}" presName="dstNode" presStyleLbl="node1" presStyleIdx="0" presStyleCnt="4"/>
      <dgm:spPr/>
    </dgm:pt>
    <dgm:pt modelId="{19BDBF14-BE3F-46D1-AE02-5F14BA301DB9}" type="pres">
      <dgm:prSet presAssocID="{C13C3918-D091-4AC2-B330-E66D91CF007D}" presName="text_1" presStyleLbl="node1" presStyleIdx="0" presStyleCnt="4">
        <dgm:presLayoutVars>
          <dgm:bulletEnabled val="1"/>
        </dgm:presLayoutVars>
      </dgm:prSet>
      <dgm:spPr/>
      <dgm:t>
        <a:bodyPr/>
        <a:lstStyle/>
        <a:p>
          <a:endParaRPr lang="de-DE"/>
        </a:p>
      </dgm:t>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de-DE"/>
        </a:p>
      </dgm:t>
    </dgm:pt>
    <dgm:pt modelId="{E79BA883-4AEC-4395-BC05-F6BB18E42F5C}" type="pres">
      <dgm:prSet presAssocID="{6EFEB7FB-E947-4505-9A3C-37318902C2C3}" presName="text_2" presStyleLbl="node1" presStyleIdx="1" presStyleCnt="4">
        <dgm:presLayoutVars>
          <dgm:bulletEnabled val="1"/>
        </dgm:presLayoutVars>
      </dgm:prSet>
      <dgm:spPr/>
      <dgm:t>
        <a:bodyPr/>
        <a:lstStyle/>
        <a:p>
          <a:endParaRPr lang="de-DE"/>
        </a:p>
      </dgm:t>
    </dgm:pt>
    <dgm:pt modelId="{48A950CB-80EF-4254-84B2-C51D639CF12B}" type="pres">
      <dgm:prSet presAssocID="{6EFEB7FB-E947-4505-9A3C-37318902C2C3}" presName="accent_2" presStyleCnt="0"/>
      <dgm:spPr/>
    </dgm:pt>
    <dgm:pt modelId="{84315803-A685-40B5-8993-C21EE626FBAF}" type="pres">
      <dgm:prSet presAssocID="{6EFEB7FB-E947-4505-9A3C-37318902C2C3}"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de-DE"/>
        </a:p>
      </dgm:t>
    </dgm:pt>
    <dgm:pt modelId="{B9C19BB5-424C-48CF-9FDF-6C6268B0F702}" type="pres">
      <dgm:prSet presAssocID="{A3C7C1E3-0B77-488B-A736-A07448EDFC23}" presName="text_3" presStyleLbl="node1" presStyleIdx="2" presStyleCnt="4">
        <dgm:presLayoutVars>
          <dgm:bulletEnabled val="1"/>
        </dgm:presLayoutVars>
      </dgm:prSet>
      <dgm:spPr/>
      <dgm:t>
        <a:bodyPr/>
        <a:lstStyle/>
        <a:p>
          <a:endParaRPr lang="de-DE"/>
        </a:p>
      </dgm:t>
    </dgm:pt>
    <dgm:pt modelId="{66842BF4-C6B3-48D9-BD7F-BE1EC0453762}" type="pres">
      <dgm:prSet presAssocID="{A3C7C1E3-0B77-488B-A736-A07448EDFC23}" presName="accent_3" presStyleCnt="0"/>
      <dgm:spPr/>
    </dgm:pt>
    <dgm:pt modelId="{4FCED2D1-6A8A-47A2-8960-FBA384C1A511}" type="pres">
      <dgm:prSet presAssocID="{A3C7C1E3-0B77-488B-A736-A07448EDFC23}" presName="accentRepeatNode" presStyleLbl="solidFgAcc1" presStyleIdx="2" presStyleCnt="4"/>
      <dgm:spPr>
        <a:blipFill rotWithShape="0">
          <a:blip xmlns:r="http://schemas.openxmlformats.org/officeDocument/2006/relationships" r:embed="rId3"/>
          <a:stretch>
            <a:fillRect/>
          </a:stretch>
        </a:blipFill>
      </dgm:spPr>
      <dgm:t>
        <a:bodyPr/>
        <a:lstStyle/>
        <a:p>
          <a:endParaRPr lang="de-DE"/>
        </a:p>
      </dgm:t>
    </dgm:pt>
    <dgm:pt modelId="{CD739A05-0EA9-442F-AEA2-42E641537B08}" type="pres">
      <dgm:prSet presAssocID="{0158EC12-D76E-49E0-8463-0890A5B361AA}" presName="text_4" presStyleLbl="node1" presStyleIdx="3" presStyleCnt="4">
        <dgm:presLayoutVars>
          <dgm:bulletEnabled val="1"/>
        </dgm:presLayoutVars>
      </dgm:prSet>
      <dgm:spPr/>
      <dgm:t>
        <a:bodyPr/>
        <a:lstStyle/>
        <a:p>
          <a:endParaRPr lang="de-DE"/>
        </a:p>
      </dgm:t>
    </dgm:pt>
    <dgm:pt modelId="{A9BE3636-9089-48E0-911B-1C8426F87728}" type="pres">
      <dgm:prSet presAssocID="{0158EC12-D76E-49E0-8463-0890A5B361AA}" presName="accent_4" presStyleCnt="0"/>
      <dgm:spPr/>
    </dgm:pt>
    <dgm:pt modelId="{7CBF11C8-FB07-436B-98BC-7AF97BE2F9B4}" type="pres">
      <dgm:prSet presAssocID="{0158EC12-D76E-49E0-8463-0890A5B361AA}" presName="accentRepeatNode" presStyleLbl="solidFgAcc1" presStyleIdx="3" presStyleCnt="4"/>
      <dgm:spPr>
        <a:blipFill rotWithShape="0">
          <a:blip xmlns:r="http://schemas.openxmlformats.org/officeDocument/2006/relationships" r:embed="rId4"/>
          <a:stretch>
            <a:fillRect/>
          </a:stretch>
        </a:blipFill>
      </dgm:spPr>
      <dgm:t>
        <a:bodyPr/>
        <a:lstStyle/>
        <a:p>
          <a:endParaRPr lang="de-DE"/>
        </a:p>
      </dgm:t>
    </dgm:pt>
  </dgm:ptLst>
  <dgm:cxnLst>
    <dgm:cxn modelId="{9AE60C52-0257-4995-8598-DF69C7CD1D8D}" type="presOf" srcId="{C13C3918-D091-4AC2-B330-E66D91CF007D}" destId="{19BDBF14-BE3F-46D1-AE02-5F14BA301DB9}" srcOrd="0" destOrd="0" presId="urn:microsoft.com/office/officeart/2008/layout/VerticalCurvedList"/>
    <dgm:cxn modelId="{E8B8A657-D941-4143-925B-EFE53BE4C661}" srcId="{C0F72133-E115-43FC-96C0-A6CC39FA637D}" destId="{C13C3918-D091-4AC2-B330-E66D91CF007D}" srcOrd="0" destOrd="0" parTransId="{7F1E8D70-2843-4D2C-8023-3D85781FA291}" sibTransId="{1A1DB9C4-71AF-4D09-95DB-8C65914911BB}"/>
    <dgm:cxn modelId="{F430DCC2-298E-47B6-AEF8-2C921A60B509}" type="presOf" srcId="{0158EC12-D76E-49E0-8463-0890A5B361AA}" destId="{CD739A05-0EA9-442F-AEA2-42E641537B08}" srcOrd="0" destOrd="0" presId="urn:microsoft.com/office/officeart/2008/layout/VerticalCurvedList"/>
    <dgm:cxn modelId="{FC9DA1B5-FF59-4A51-9664-2DC1FBA68496}" srcId="{C0F72133-E115-43FC-96C0-A6CC39FA637D}" destId="{0158EC12-D76E-49E0-8463-0890A5B361AA}" srcOrd="3" destOrd="0" parTransId="{E157DD29-54D7-4535-9708-215085FEB161}" sibTransId="{65E47873-3A38-41AF-B5C0-FEF22BE081B0}"/>
    <dgm:cxn modelId="{D18EE0C6-9119-49D7-923B-945263F1BC10}" type="presOf" srcId="{C0F72133-E115-43FC-96C0-A6CC39FA637D}" destId="{D711CFAA-3E54-4FD1-918C-CC5DF64A970C}" srcOrd="0" destOrd="0" presId="urn:microsoft.com/office/officeart/2008/layout/VerticalCurvedList"/>
    <dgm:cxn modelId="{816DA12A-37E8-435B-A4AC-8DC016EE09D6}" type="presOf" srcId="{1A1DB9C4-71AF-4D09-95DB-8C65914911BB}" destId="{E5EF259A-7330-4E01-AE6F-A97E9DF2A3E3}" srcOrd="0" destOrd="0" presId="urn:microsoft.com/office/officeart/2008/layout/VerticalCurvedList"/>
    <dgm:cxn modelId="{8452AC6F-DC39-4C0A-982C-1208B5E32D57}" srcId="{C0F72133-E115-43FC-96C0-A6CC39FA637D}" destId="{A3C7C1E3-0B77-488B-A736-A07448EDFC23}" srcOrd="2" destOrd="0" parTransId="{F722D39F-F1BB-44C0-83D4-2D9286AE7D69}" sibTransId="{9F2218DE-C295-4FE1-9712-2075034EFA23}"/>
    <dgm:cxn modelId="{252DA68B-4AE8-43B9-98C1-84AB7DDD7A48}" srcId="{C0F72133-E115-43FC-96C0-A6CC39FA637D}" destId="{6EFEB7FB-E947-4505-9A3C-37318902C2C3}" srcOrd="1" destOrd="0" parTransId="{7497CE0D-FE73-4551-A6B4-4FC4EA32758B}" sibTransId="{414221BC-ECF4-43B2-96AD-5FA78A8471B2}"/>
    <dgm:cxn modelId="{23DB5121-B0CD-4FB2-8B76-3C0D37C9F61C}" type="presOf" srcId="{6EFEB7FB-E947-4505-9A3C-37318902C2C3}" destId="{E79BA883-4AEC-4395-BC05-F6BB18E42F5C}" srcOrd="0" destOrd="0" presId="urn:microsoft.com/office/officeart/2008/layout/VerticalCurvedList"/>
    <dgm:cxn modelId="{19676927-6F4C-4F52-BC64-76BB4EA638A0}" type="presOf" srcId="{A3C7C1E3-0B77-488B-A736-A07448EDFC23}" destId="{B9C19BB5-424C-48CF-9FDF-6C6268B0F702}"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9E892777-AE22-4DA4-825D-9130F2DC441C}" type="presParOf" srcId="{F297F322-92B7-4F1A-88D0-240F573BAAE5}" destId="{E79BA883-4AEC-4395-BC05-F6BB18E42F5C}" srcOrd="3" destOrd="0" presId="urn:microsoft.com/office/officeart/2008/layout/VerticalCurvedList"/>
    <dgm:cxn modelId="{7AB3B40C-AF6D-4A9C-A668-BB937F1D2F51}" type="presParOf" srcId="{F297F322-92B7-4F1A-88D0-240F573BAAE5}" destId="{48A950CB-80EF-4254-84B2-C51D639CF12B}" srcOrd="4" destOrd="0" presId="urn:microsoft.com/office/officeart/2008/layout/VerticalCurvedList"/>
    <dgm:cxn modelId="{040472E0-8B6D-4474-880E-F28495E0F67D}" type="presParOf" srcId="{48A950CB-80EF-4254-84B2-C51D639CF12B}" destId="{84315803-A685-40B5-8993-C21EE626FBAF}" srcOrd="0" destOrd="0" presId="urn:microsoft.com/office/officeart/2008/layout/VerticalCurvedList"/>
    <dgm:cxn modelId="{B9F7C2B8-9207-4FE3-9946-717CE71F9C46}" type="presParOf" srcId="{F297F322-92B7-4F1A-88D0-240F573BAAE5}" destId="{B9C19BB5-424C-48CF-9FDF-6C6268B0F702}" srcOrd="5" destOrd="0" presId="urn:microsoft.com/office/officeart/2008/layout/VerticalCurvedList"/>
    <dgm:cxn modelId="{69EBCD2C-1182-414E-825E-A22D0AF42B58}" type="presParOf" srcId="{F297F322-92B7-4F1A-88D0-240F573BAAE5}" destId="{66842BF4-C6B3-48D9-BD7F-BE1EC0453762}" srcOrd="6" destOrd="0" presId="urn:microsoft.com/office/officeart/2008/layout/VerticalCurvedList"/>
    <dgm:cxn modelId="{E0B18D31-1CA0-4EE9-B92B-CE70B3A46823}" type="presParOf" srcId="{66842BF4-C6B3-48D9-BD7F-BE1EC0453762}" destId="{4FCED2D1-6A8A-47A2-8960-FBA384C1A511}" srcOrd="0" destOrd="0" presId="urn:microsoft.com/office/officeart/2008/layout/VerticalCurvedList"/>
    <dgm:cxn modelId="{DD5B1395-BE55-4037-9A43-93D6833945B5}" type="presParOf" srcId="{F297F322-92B7-4F1A-88D0-240F573BAAE5}" destId="{CD739A05-0EA9-442F-AEA2-42E641537B08}" srcOrd="7" destOrd="0" presId="urn:microsoft.com/office/officeart/2008/layout/VerticalCurvedList"/>
    <dgm:cxn modelId="{2D8BC2F2-441B-47A2-BF06-1A4A336280D8}" type="presParOf" srcId="{F297F322-92B7-4F1A-88D0-240F573BAAE5}" destId="{A9BE3636-9089-48E0-911B-1C8426F87728}" srcOrd="8" destOrd="0" presId="urn:microsoft.com/office/officeart/2008/layout/VerticalCurvedList"/>
    <dgm:cxn modelId="{02D11153-03B7-48EC-98BC-C66CB0AC3089}" type="presParOf" srcId="{A9BE3636-9089-48E0-911B-1C8426F87728}" destId="{7CBF11C8-FB07-436B-98BC-7AF97BE2F9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smtClean="0">
              <a:solidFill>
                <a:schemeClr val="bg1"/>
              </a:solidFill>
              <a:latin typeface="Corbel" panose="020B0503020204020204" pitchFamily="34" charset="0"/>
            </a:rPr>
            <a:t>Marktumfeld Logistik</a:t>
          </a:r>
          <a:endParaRPr lang="de-DE" dirty="0">
            <a:solidFill>
              <a:schemeClr val="bg1"/>
            </a:solidFill>
            <a:latin typeface="Corbel" panose="020B0503020204020204" pitchFamily="34" charset="0"/>
          </a:endParaRP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6EFEB7FB-E947-4505-9A3C-37318902C2C3}">
      <dgm:prSet phldrT="[Text]"/>
      <dgm:spPr/>
      <dgm:t>
        <a:bodyPr/>
        <a:lstStyle/>
        <a:p>
          <a:r>
            <a:rPr lang="de-AT" dirty="0" smtClean="0">
              <a:latin typeface="Corbel" panose="020B0503020204020204" pitchFamily="34" charset="0"/>
            </a:rPr>
            <a:t>Treiber für die Entwicklung innovativer Geschäftsmodelle</a:t>
          </a:r>
          <a:endParaRPr lang="de-DE" dirty="0" smtClean="0">
            <a:latin typeface="Corbel" panose="020B0503020204020204" pitchFamily="34" charset="0"/>
          </a:endParaRPr>
        </a:p>
      </dgm:t>
    </dgm:pt>
    <dgm:pt modelId="{7497CE0D-FE73-4551-A6B4-4FC4EA32758B}" type="parTrans" cxnId="{252DA68B-4AE8-43B9-98C1-84AB7DDD7A48}">
      <dgm:prSet/>
      <dgm:spPr/>
      <dgm:t>
        <a:bodyPr/>
        <a:lstStyle/>
        <a:p>
          <a:endParaRPr lang="de-DE"/>
        </a:p>
      </dgm:t>
    </dgm:pt>
    <dgm:pt modelId="{414221BC-ECF4-43B2-96AD-5FA78A8471B2}" type="sibTrans" cxnId="{252DA68B-4AE8-43B9-98C1-84AB7DDD7A48}">
      <dgm:prSet/>
      <dgm:spPr/>
      <dgm:t>
        <a:bodyPr/>
        <a:lstStyle/>
        <a:p>
          <a:endParaRPr lang="de-DE"/>
        </a:p>
      </dgm:t>
    </dgm:pt>
    <dgm:pt modelId="{A3C7C1E3-0B77-488B-A736-A07448EDFC23}">
      <dgm:prSet phldrT="[Text]"/>
      <dgm:spPr/>
      <dgm:t>
        <a:bodyPr/>
        <a:lstStyle/>
        <a:p>
          <a:r>
            <a:rPr lang="de-AT" dirty="0" smtClean="0">
              <a:latin typeface="Corbel" panose="020B0503020204020204" pitchFamily="34" charset="0"/>
            </a:rPr>
            <a:t>Innovative Geschäftsmodelle im Logistikbereich</a:t>
          </a:r>
          <a:endParaRPr lang="de-DE" dirty="0">
            <a:latin typeface="Corbel" panose="020B0503020204020204" pitchFamily="34" charset="0"/>
          </a:endParaRP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0158EC12-D76E-49E0-8463-0890A5B361AA}">
      <dgm:prSet/>
      <dgm:spPr/>
      <dgm:t>
        <a:bodyPr/>
        <a:lstStyle/>
        <a:p>
          <a:r>
            <a:rPr lang="de-DE" dirty="0" smtClean="0">
              <a:latin typeface="Corbel" panose="020B0503020204020204" pitchFamily="34" charset="0"/>
            </a:rPr>
            <a:t>Relevante Geschäftsmodelle für die Binnenschifffahrt</a:t>
          </a:r>
          <a:endParaRPr lang="de-DE" dirty="0">
            <a:latin typeface="Corbel" panose="020B0503020204020204" pitchFamily="34" charset="0"/>
          </a:endParaRPr>
        </a:p>
      </dgm:t>
    </dgm:pt>
    <dgm:pt modelId="{E157DD29-54D7-4535-9708-215085FEB161}" type="parTrans" cxnId="{FC9DA1B5-FF59-4A51-9664-2DC1FBA68496}">
      <dgm:prSet/>
      <dgm:spPr/>
      <dgm:t>
        <a:bodyPr/>
        <a:lstStyle/>
        <a:p>
          <a:endParaRPr lang="de-DE"/>
        </a:p>
      </dgm:t>
    </dgm:pt>
    <dgm:pt modelId="{65E47873-3A38-41AF-B5C0-FEF22BE081B0}" type="sibTrans" cxnId="{FC9DA1B5-FF59-4A51-9664-2DC1FBA68496}">
      <dgm:prSet/>
      <dgm:spPr/>
      <dgm:t>
        <a:bodyPr/>
        <a:lstStyle/>
        <a:p>
          <a:endParaRPr lang="de-DE"/>
        </a:p>
      </dgm:t>
    </dgm:pt>
    <dgm:pt modelId="{D711CFAA-3E54-4FD1-918C-CC5DF64A970C}" type="pres">
      <dgm:prSet presAssocID="{C0F72133-E115-43FC-96C0-A6CC39FA637D}" presName="Name0" presStyleCnt="0">
        <dgm:presLayoutVars>
          <dgm:chMax val="7"/>
          <dgm:chPref val="7"/>
          <dgm:dir/>
        </dgm:presLayoutVars>
      </dgm:prSet>
      <dgm:spPr/>
      <dgm:t>
        <a:bodyPr/>
        <a:lstStyle/>
        <a:p>
          <a:endParaRPr lang="de-DE"/>
        </a:p>
      </dgm:t>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4"/>
      <dgm:spPr/>
    </dgm:pt>
    <dgm:pt modelId="{E5EF259A-7330-4E01-AE6F-A97E9DF2A3E3}" type="pres">
      <dgm:prSet presAssocID="{C0F72133-E115-43FC-96C0-A6CC39FA637D}" presName="conn" presStyleLbl="parChTrans1D2" presStyleIdx="0" presStyleCnt="1"/>
      <dgm:spPr/>
      <dgm:t>
        <a:bodyPr/>
        <a:lstStyle/>
        <a:p>
          <a:endParaRPr lang="de-DE"/>
        </a:p>
      </dgm:t>
    </dgm:pt>
    <dgm:pt modelId="{88F1E2F3-6478-47FA-9D83-13DBEEFFD756}" type="pres">
      <dgm:prSet presAssocID="{C0F72133-E115-43FC-96C0-A6CC39FA637D}" presName="extraNode" presStyleLbl="node1" presStyleIdx="0" presStyleCnt="4"/>
      <dgm:spPr/>
    </dgm:pt>
    <dgm:pt modelId="{9C595234-30DA-4D26-BF67-8FEE047FBBA9}" type="pres">
      <dgm:prSet presAssocID="{C0F72133-E115-43FC-96C0-A6CC39FA637D}" presName="dstNode" presStyleLbl="node1" presStyleIdx="0" presStyleCnt="4"/>
      <dgm:spPr/>
    </dgm:pt>
    <dgm:pt modelId="{19BDBF14-BE3F-46D1-AE02-5F14BA301DB9}" type="pres">
      <dgm:prSet presAssocID="{C13C3918-D091-4AC2-B330-E66D91CF007D}" presName="text_1" presStyleLbl="node1" presStyleIdx="0" presStyleCnt="4">
        <dgm:presLayoutVars>
          <dgm:bulletEnabled val="1"/>
        </dgm:presLayoutVars>
      </dgm:prSet>
      <dgm:spPr/>
      <dgm:t>
        <a:bodyPr/>
        <a:lstStyle/>
        <a:p>
          <a:endParaRPr lang="de-DE"/>
        </a:p>
      </dgm:t>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de-DE"/>
        </a:p>
      </dgm:t>
    </dgm:pt>
    <dgm:pt modelId="{E79BA883-4AEC-4395-BC05-F6BB18E42F5C}" type="pres">
      <dgm:prSet presAssocID="{6EFEB7FB-E947-4505-9A3C-37318902C2C3}" presName="text_2" presStyleLbl="node1" presStyleIdx="1" presStyleCnt="4">
        <dgm:presLayoutVars>
          <dgm:bulletEnabled val="1"/>
        </dgm:presLayoutVars>
      </dgm:prSet>
      <dgm:spPr/>
      <dgm:t>
        <a:bodyPr/>
        <a:lstStyle/>
        <a:p>
          <a:endParaRPr lang="de-DE"/>
        </a:p>
      </dgm:t>
    </dgm:pt>
    <dgm:pt modelId="{48A950CB-80EF-4254-84B2-C51D639CF12B}" type="pres">
      <dgm:prSet presAssocID="{6EFEB7FB-E947-4505-9A3C-37318902C2C3}" presName="accent_2" presStyleCnt="0"/>
      <dgm:spPr/>
    </dgm:pt>
    <dgm:pt modelId="{84315803-A685-40B5-8993-C21EE626FBAF}" type="pres">
      <dgm:prSet presAssocID="{6EFEB7FB-E947-4505-9A3C-37318902C2C3}" presName="accentRepeatNode" presStyleLbl="solidFgAcc1" presStyleIdx="1" presStyleCnt="4"/>
      <dgm:spPr>
        <a:blipFill rotWithShape="0">
          <a:blip xmlns:r="http://schemas.openxmlformats.org/officeDocument/2006/relationships" r:embed="rId2"/>
          <a:stretch>
            <a:fillRect/>
          </a:stretch>
        </a:blipFill>
      </dgm:spPr>
      <dgm:t>
        <a:bodyPr/>
        <a:lstStyle/>
        <a:p>
          <a:endParaRPr lang="de-DE"/>
        </a:p>
      </dgm:t>
    </dgm:pt>
    <dgm:pt modelId="{B9C19BB5-424C-48CF-9FDF-6C6268B0F702}" type="pres">
      <dgm:prSet presAssocID="{A3C7C1E3-0B77-488B-A736-A07448EDFC23}" presName="text_3" presStyleLbl="node1" presStyleIdx="2" presStyleCnt="4">
        <dgm:presLayoutVars>
          <dgm:bulletEnabled val="1"/>
        </dgm:presLayoutVars>
      </dgm:prSet>
      <dgm:spPr/>
      <dgm:t>
        <a:bodyPr/>
        <a:lstStyle/>
        <a:p>
          <a:endParaRPr lang="de-DE"/>
        </a:p>
      </dgm:t>
    </dgm:pt>
    <dgm:pt modelId="{66842BF4-C6B3-48D9-BD7F-BE1EC0453762}" type="pres">
      <dgm:prSet presAssocID="{A3C7C1E3-0B77-488B-A736-A07448EDFC23}" presName="accent_3" presStyleCnt="0"/>
      <dgm:spPr/>
    </dgm:pt>
    <dgm:pt modelId="{4FCED2D1-6A8A-47A2-8960-FBA384C1A511}" type="pres">
      <dgm:prSet presAssocID="{A3C7C1E3-0B77-488B-A736-A07448EDFC23}" presName="accentRepeatNode" presStyleLbl="solidFgAcc1" presStyleIdx="2" presStyleCnt="4"/>
      <dgm:spPr>
        <a:blipFill rotWithShape="0">
          <a:blip xmlns:r="http://schemas.openxmlformats.org/officeDocument/2006/relationships" r:embed="rId3"/>
          <a:stretch>
            <a:fillRect/>
          </a:stretch>
        </a:blipFill>
      </dgm:spPr>
      <dgm:t>
        <a:bodyPr/>
        <a:lstStyle/>
        <a:p>
          <a:endParaRPr lang="de-DE"/>
        </a:p>
      </dgm:t>
    </dgm:pt>
    <dgm:pt modelId="{CD739A05-0EA9-442F-AEA2-42E641537B08}" type="pres">
      <dgm:prSet presAssocID="{0158EC12-D76E-49E0-8463-0890A5B361AA}" presName="text_4" presStyleLbl="node1" presStyleIdx="3" presStyleCnt="4">
        <dgm:presLayoutVars>
          <dgm:bulletEnabled val="1"/>
        </dgm:presLayoutVars>
      </dgm:prSet>
      <dgm:spPr/>
      <dgm:t>
        <a:bodyPr/>
        <a:lstStyle/>
        <a:p>
          <a:endParaRPr lang="de-DE"/>
        </a:p>
      </dgm:t>
    </dgm:pt>
    <dgm:pt modelId="{A9BE3636-9089-48E0-911B-1C8426F87728}" type="pres">
      <dgm:prSet presAssocID="{0158EC12-D76E-49E0-8463-0890A5B361AA}" presName="accent_4" presStyleCnt="0"/>
      <dgm:spPr/>
    </dgm:pt>
    <dgm:pt modelId="{7CBF11C8-FB07-436B-98BC-7AF97BE2F9B4}" type="pres">
      <dgm:prSet presAssocID="{0158EC12-D76E-49E0-8463-0890A5B361AA}" presName="accentRepeatNode" presStyleLbl="solidFgAcc1" presStyleIdx="3" presStyleCnt="4"/>
      <dgm:spPr>
        <a:blipFill rotWithShape="0">
          <a:blip xmlns:r="http://schemas.openxmlformats.org/officeDocument/2006/relationships" r:embed="rId4"/>
          <a:stretch>
            <a:fillRect/>
          </a:stretch>
        </a:blipFill>
      </dgm:spPr>
      <dgm:t>
        <a:bodyPr/>
        <a:lstStyle/>
        <a:p>
          <a:endParaRPr lang="de-DE"/>
        </a:p>
      </dgm:t>
    </dgm:pt>
  </dgm:ptLst>
  <dgm:cxnLst>
    <dgm:cxn modelId="{9AE60C52-0257-4995-8598-DF69C7CD1D8D}" type="presOf" srcId="{C13C3918-D091-4AC2-B330-E66D91CF007D}" destId="{19BDBF14-BE3F-46D1-AE02-5F14BA301DB9}" srcOrd="0" destOrd="0" presId="urn:microsoft.com/office/officeart/2008/layout/VerticalCurvedList"/>
    <dgm:cxn modelId="{E8B8A657-D941-4143-925B-EFE53BE4C661}" srcId="{C0F72133-E115-43FC-96C0-A6CC39FA637D}" destId="{C13C3918-D091-4AC2-B330-E66D91CF007D}" srcOrd="0" destOrd="0" parTransId="{7F1E8D70-2843-4D2C-8023-3D85781FA291}" sibTransId="{1A1DB9C4-71AF-4D09-95DB-8C65914911BB}"/>
    <dgm:cxn modelId="{F430DCC2-298E-47B6-AEF8-2C921A60B509}" type="presOf" srcId="{0158EC12-D76E-49E0-8463-0890A5B361AA}" destId="{CD739A05-0EA9-442F-AEA2-42E641537B08}" srcOrd="0" destOrd="0" presId="urn:microsoft.com/office/officeart/2008/layout/VerticalCurvedList"/>
    <dgm:cxn modelId="{FC9DA1B5-FF59-4A51-9664-2DC1FBA68496}" srcId="{C0F72133-E115-43FC-96C0-A6CC39FA637D}" destId="{0158EC12-D76E-49E0-8463-0890A5B361AA}" srcOrd="3" destOrd="0" parTransId="{E157DD29-54D7-4535-9708-215085FEB161}" sibTransId="{65E47873-3A38-41AF-B5C0-FEF22BE081B0}"/>
    <dgm:cxn modelId="{D18EE0C6-9119-49D7-923B-945263F1BC10}" type="presOf" srcId="{C0F72133-E115-43FC-96C0-A6CC39FA637D}" destId="{D711CFAA-3E54-4FD1-918C-CC5DF64A970C}" srcOrd="0" destOrd="0" presId="urn:microsoft.com/office/officeart/2008/layout/VerticalCurvedList"/>
    <dgm:cxn modelId="{816DA12A-37E8-435B-A4AC-8DC016EE09D6}" type="presOf" srcId="{1A1DB9C4-71AF-4D09-95DB-8C65914911BB}" destId="{E5EF259A-7330-4E01-AE6F-A97E9DF2A3E3}" srcOrd="0" destOrd="0" presId="urn:microsoft.com/office/officeart/2008/layout/VerticalCurvedList"/>
    <dgm:cxn modelId="{8452AC6F-DC39-4C0A-982C-1208B5E32D57}" srcId="{C0F72133-E115-43FC-96C0-A6CC39FA637D}" destId="{A3C7C1E3-0B77-488B-A736-A07448EDFC23}" srcOrd="2" destOrd="0" parTransId="{F722D39F-F1BB-44C0-83D4-2D9286AE7D69}" sibTransId="{9F2218DE-C295-4FE1-9712-2075034EFA23}"/>
    <dgm:cxn modelId="{252DA68B-4AE8-43B9-98C1-84AB7DDD7A48}" srcId="{C0F72133-E115-43FC-96C0-A6CC39FA637D}" destId="{6EFEB7FB-E947-4505-9A3C-37318902C2C3}" srcOrd="1" destOrd="0" parTransId="{7497CE0D-FE73-4551-A6B4-4FC4EA32758B}" sibTransId="{414221BC-ECF4-43B2-96AD-5FA78A8471B2}"/>
    <dgm:cxn modelId="{23DB5121-B0CD-4FB2-8B76-3C0D37C9F61C}" type="presOf" srcId="{6EFEB7FB-E947-4505-9A3C-37318902C2C3}" destId="{E79BA883-4AEC-4395-BC05-F6BB18E42F5C}" srcOrd="0" destOrd="0" presId="urn:microsoft.com/office/officeart/2008/layout/VerticalCurvedList"/>
    <dgm:cxn modelId="{19676927-6F4C-4F52-BC64-76BB4EA638A0}" type="presOf" srcId="{A3C7C1E3-0B77-488B-A736-A07448EDFC23}" destId="{B9C19BB5-424C-48CF-9FDF-6C6268B0F702}"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9E892777-AE22-4DA4-825D-9130F2DC441C}" type="presParOf" srcId="{F297F322-92B7-4F1A-88D0-240F573BAAE5}" destId="{E79BA883-4AEC-4395-BC05-F6BB18E42F5C}" srcOrd="3" destOrd="0" presId="urn:microsoft.com/office/officeart/2008/layout/VerticalCurvedList"/>
    <dgm:cxn modelId="{7AB3B40C-AF6D-4A9C-A668-BB937F1D2F51}" type="presParOf" srcId="{F297F322-92B7-4F1A-88D0-240F573BAAE5}" destId="{48A950CB-80EF-4254-84B2-C51D639CF12B}" srcOrd="4" destOrd="0" presId="urn:microsoft.com/office/officeart/2008/layout/VerticalCurvedList"/>
    <dgm:cxn modelId="{040472E0-8B6D-4474-880E-F28495E0F67D}" type="presParOf" srcId="{48A950CB-80EF-4254-84B2-C51D639CF12B}" destId="{84315803-A685-40B5-8993-C21EE626FBAF}" srcOrd="0" destOrd="0" presId="urn:microsoft.com/office/officeart/2008/layout/VerticalCurvedList"/>
    <dgm:cxn modelId="{B9F7C2B8-9207-4FE3-9946-717CE71F9C46}" type="presParOf" srcId="{F297F322-92B7-4F1A-88D0-240F573BAAE5}" destId="{B9C19BB5-424C-48CF-9FDF-6C6268B0F702}" srcOrd="5" destOrd="0" presId="urn:microsoft.com/office/officeart/2008/layout/VerticalCurvedList"/>
    <dgm:cxn modelId="{69EBCD2C-1182-414E-825E-A22D0AF42B58}" type="presParOf" srcId="{F297F322-92B7-4F1A-88D0-240F573BAAE5}" destId="{66842BF4-C6B3-48D9-BD7F-BE1EC0453762}" srcOrd="6" destOrd="0" presId="urn:microsoft.com/office/officeart/2008/layout/VerticalCurvedList"/>
    <dgm:cxn modelId="{E0B18D31-1CA0-4EE9-B92B-CE70B3A46823}" type="presParOf" srcId="{66842BF4-C6B3-48D9-BD7F-BE1EC0453762}" destId="{4FCED2D1-6A8A-47A2-8960-FBA384C1A511}" srcOrd="0" destOrd="0" presId="urn:microsoft.com/office/officeart/2008/layout/VerticalCurvedList"/>
    <dgm:cxn modelId="{DD5B1395-BE55-4037-9A43-93D6833945B5}" type="presParOf" srcId="{F297F322-92B7-4F1A-88D0-240F573BAAE5}" destId="{CD739A05-0EA9-442F-AEA2-42E641537B08}" srcOrd="7" destOrd="0" presId="urn:microsoft.com/office/officeart/2008/layout/VerticalCurvedList"/>
    <dgm:cxn modelId="{2D8BC2F2-441B-47A2-BF06-1A4A336280D8}" type="presParOf" srcId="{F297F322-92B7-4F1A-88D0-240F573BAAE5}" destId="{A9BE3636-9089-48E0-911B-1C8426F87728}" srcOrd="8" destOrd="0" presId="urn:microsoft.com/office/officeart/2008/layout/VerticalCurvedList"/>
    <dgm:cxn modelId="{02D11153-03B7-48EC-98BC-C66CB0AC3089}" type="presParOf" srcId="{A9BE3636-9089-48E0-911B-1C8426F87728}" destId="{7CBF11C8-FB07-436B-98BC-7AF97BE2F9B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576526" y="393054"/>
          <a:ext cx="6696542"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DE" sz="2300" kern="1200" dirty="0" smtClean="0">
              <a:solidFill>
                <a:schemeClr val="bg1"/>
              </a:solidFill>
              <a:latin typeface="Corbel" panose="020B0503020204020204" pitchFamily="34" charset="0"/>
            </a:rPr>
            <a:t>Marktumfeld Logistik</a:t>
          </a:r>
          <a:endParaRPr lang="de-DE" sz="2300" kern="1200" dirty="0">
            <a:solidFill>
              <a:schemeClr val="bg1"/>
            </a:solidFill>
            <a:latin typeface="Corbel" panose="020B0503020204020204" pitchFamily="34" charset="0"/>
          </a:endParaRPr>
        </a:p>
      </dsp:txBody>
      <dsp:txXfrm>
        <a:off x="576526" y="393054"/>
        <a:ext cx="6696542" cy="786517"/>
      </dsp:txXfrm>
    </dsp:sp>
    <dsp:sp modelId="{95AC3833-F1B9-415F-82FA-E58CA2EC990A}">
      <dsp:nvSpPr>
        <dsp:cNvPr id="0" name=""/>
        <dsp:cNvSpPr/>
      </dsp:nvSpPr>
      <dsp:spPr>
        <a:xfrm>
          <a:off x="84952" y="294739"/>
          <a:ext cx="983146" cy="983146"/>
        </a:xfrm>
        <a:prstGeom prst="ellipse">
          <a:avLst/>
        </a:prstGeom>
        <a:solidFill>
          <a:schemeClr val="accent2">
            <a:lumMod val="20000"/>
            <a:lumOff val="8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9BA883-4AEC-4395-BC05-F6BB18E42F5C}">
      <dsp:nvSpPr>
        <dsp:cNvPr id="0" name=""/>
        <dsp:cNvSpPr/>
      </dsp:nvSpPr>
      <dsp:spPr>
        <a:xfrm>
          <a:off x="1027454" y="1573034"/>
          <a:ext cx="6245613"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AT" sz="2300" kern="1200" dirty="0" smtClean="0">
              <a:latin typeface="Corbel" panose="020B0503020204020204" pitchFamily="34" charset="0"/>
            </a:rPr>
            <a:t>Treiber für die Entwicklung innovativer Geschäftsmodelle</a:t>
          </a:r>
          <a:endParaRPr lang="de-DE" sz="2300" kern="1200" dirty="0" smtClean="0">
            <a:latin typeface="Corbel" panose="020B0503020204020204" pitchFamily="34" charset="0"/>
          </a:endParaRPr>
        </a:p>
      </dsp:txBody>
      <dsp:txXfrm>
        <a:off x="1027454" y="1573034"/>
        <a:ext cx="6245613" cy="786517"/>
      </dsp:txXfrm>
    </dsp:sp>
    <dsp:sp modelId="{84315803-A685-40B5-8993-C21EE626FBAF}">
      <dsp:nvSpPr>
        <dsp:cNvPr id="0" name=""/>
        <dsp:cNvSpPr/>
      </dsp:nvSpPr>
      <dsp:spPr>
        <a:xfrm>
          <a:off x="535881" y="1474720"/>
          <a:ext cx="983146" cy="983146"/>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C19BB5-424C-48CF-9FDF-6C6268B0F702}">
      <dsp:nvSpPr>
        <dsp:cNvPr id="0" name=""/>
        <dsp:cNvSpPr/>
      </dsp:nvSpPr>
      <dsp:spPr>
        <a:xfrm>
          <a:off x="1027454" y="2753015"/>
          <a:ext cx="6245613"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AT" sz="2300" kern="1200" dirty="0" smtClean="0">
              <a:latin typeface="Corbel" panose="020B0503020204020204" pitchFamily="34" charset="0"/>
            </a:rPr>
            <a:t>Innovative Geschäftsmodelle im Logistikbereich</a:t>
          </a:r>
          <a:endParaRPr lang="de-DE" sz="2300" kern="1200" dirty="0">
            <a:latin typeface="Corbel" panose="020B0503020204020204" pitchFamily="34" charset="0"/>
          </a:endParaRPr>
        </a:p>
      </dsp:txBody>
      <dsp:txXfrm>
        <a:off x="1027454" y="2753015"/>
        <a:ext cx="6245613" cy="786517"/>
      </dsp:txXfrm>
    </dsp:sp>
    <dsp:sp modelId="{4FCED2D1-6A8A-47A2-8960-FBA384C1A511}">
      <dsp:nvSpPr>
        <dsp:cNvPr id="0" name=""/>
        <dsp:cNvSpPr/>
      </dsp:nvSpPr>
      <dsp:spPr>
        <a:xfrm>
          <a:off x="535881" y="2654700"/>
          <a:ext cx="983146" cy="983146"/>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39A05-0EA9-442F-AEA2-42E641537B08}">
      <dsp:nvSpPr>
        <dsp:cNvPr id="0" name=""/>
        <dsp:cNvSpPr/>
      </dsp:nvSpPr>
      <dsp:spPr>
        <a:xfrm>
          <a:off x="576526" y="3932996"/>
          <a:ext cx="6696542"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DE" sz="2300" kern="1200" dirty="0" smtClean="0">
              <a:latin typeface="Corbel" panose="020B0503020204020204" pitchFamily="34" charset="0"/>
            </a:rPr>
            <a:t>Relevante Geschäftsmodelle für die Binnenschifffahrt</a:t>
          </a:r>
          <a:endParaRPr lang="de-DE" sz="2300" kern="1200" dirty="0">
            <a:latin typeface="Corbel" panose="020B0503020204020204" pitchFamily="34" charset="0"/>
          </a:endParaRPr>
        </a:p>
      </dsp:txBody>
      <dsp:txXfrm>
        <a:off x="576526" y="3932996"/>
        <a:ext cx="6696542" cy="786517"/>
      </dsp:txXfrm>
    </dsp:sp>
    <dsp:sp modelId="{7CBF11C8-FB07-436B-98BC-7AF97BE2F9B4}">
      <dsp:nvSpPr>
        <dsp:cNvPr id="0" name=""/>
        <dsp:cNvSpPr/>
      </dsp:nvSpPr>
      <dsp:spPr>
        <a:xfrm>
          <a:off x="84952" y="3834681"/>
          <a:ext cx="983146" cy="983146"/>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576526" y="393054"/>
          <a:ext cx="6696542"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DE" sz="2300" kern="1200" dirty="0" smtClean="0">
              <a:solidFill>
                <a:schemeClr val="bg1"/>
              </a:solidFill>
              <a:latin typeface="Corbel" panose="020B0503020204020204" pitchFamily="34" charset="0"/>
            </a:rPr>
            <a:t>Marktumfeld Logistik</a:t>
          </a:r>
          <a:endParaRPr lang="de-DE" sz="2300" kern="1200" dirty="0">
            <a:solidFill>
              <a:schemeClr val="bg1"/>
            </a:solidFill>
            <a:latin typeface="Corbel" panose="020B0503020204020204" pitchFamily="34" charset="0"/>
          </a:endParaRPr>
        </a:p>
      </dsp:txBody>
      <dsp:txXfrm>
        <a:off x="576526" y="393054"/>
        <a:ext cx="6696542" cy="786517"/>
      </dsp:txXfrm>
    </dsp:sp>
    <dsp:sp modelId="{95AC3833-F1B9-415F-82FA-E58CA2EC990A}">
      <dsp:nvSpPr>
        <dsp:cNvPr id="0" name=""/>
        <dsp:cNvSpPr/>
      </dsp:nvSpPr>
      <dsp:spPr>
        <a:xfrm>
          <a:off x="84952" y="294739"/>
          <a:ext cx="983146" cy="983146"/>
        </a:xfrm>
        <a:prstGeom prst="ellipse">
          <a:avLst/>
        </a:prstGeom>
        <a:blipFill rotWithShape="0">
          <a:blip xmlns:r="http://schemas.openxmlformats.org/officeDocument/2006/relationships" r:embed="rId1"/>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9BA883-4AEC-4395-BC05-F6BB18E42F5C}">
      <dsp:nvSpPr>
        <dsp:cNvPr id="0" name=""/>
        <dsp:cNvSpPr/>
      </dsp:nvSpPr>
      <dsp:spPr>
        <a:xfrm>
          <a:off x="1027454" y="1573034"/>
          <a:ext cx="6245613"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AT" sz="2300" kern="1200" dirty="0" smtClean="0">
              <a:latin typeface="Corbel" panose="020B0503020204020204" pitchFamily="34" charset="0"/>
            </a:rPr>
            <a:t>Treiber für die Entwicklung innovativer Geschäftsmodelle</a:t>
          </a:r>
          <a:endParaRPr lang="de-DE" sz="2300" kern="1200" dirty="0" smtClean="0">
            <a:latin typeface="Corbel" panose="020B0503020204020204" pitchFamily="34" charset="0"/>
          </a:endParaRPr>
        </a:p>
      </dsp:txBody>
      <dsp:txXfrm>
        <a:off x="1027454" y="1573034"/>
        <a:ext cx="6245613" cy="786517"/>
      </dsp:txXfrm>
    </dsp:sp>
    <dsp:sp modelId="{84315803-A685-40B5-8993-C21EE626FBAF}">
      <dsp:nvSpPr>
        <dsp:cNvPr id="0" name=""/>
        <dsp:cNvSpPr/>
      </dsp:nvSpPr>
      <dsp:spPr>
        <a:xfrm>
          <a:off x="535881" y="1474720"/>
          <a:ext cx="983146" cy="983146"/>
        </a:xfrm>
        <a:prstGeom prst="ellipse">
          <a:avLst/>
        </a:prstGeom>
        <a:blipFill rotWithShape="0">
          <a:blip xmlns:r="http://schemas.openxmlformats.org/officeDocument/2006/relationships" r:embed="rId2"/>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C19BB5-424C-48CF-9FDF-6C6268B0F702}">
      <dsp:nvSpPr>
        <dsp:cNvPr id="0" name=""/>
        <dsp:cNvSpPr/>
      </dsp:nvSpPr>
      <dsp:spPr>
        <a:xfrm>
          <a:off x="1027454" y="2753015"/>
          <a:ext cx="6245613"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AT" sz="2300" kern="1200" dirty="0" smtClean="0">
              <a:latin typeface="Corbel" panose="020B0503020204020204" pitchFamily="34" charset="0"/>
            </a:rPr>
            <a:t>Innovative Geschäftsmodelle im Logistikbereich</a:t>
          </a:r>
          <a:endParaRPr lang="de-DE" sz="2300" kern="1200" dirty="0">
            <a:latin typeface="Corbel" panose="020B0503020204020204" pitchFamily="34" charset="0"/>
          </a:endParaRPr>
        </a:p>
      </dsp:txBody>
      <dsp:txXfrm>
        <a:off x="1027454" y="2753015"/>
        <a:ext cx="6245613" cy="786517"/>
      </dsp:txXfrm>
    </dsp:sp>
    <dsp:sp modelId="{4FCED2D1-6A8A-47A2-8960-FBA384C1A511}">
      <dsp:nvSpPr>
        <dsp:cNvPr id="0" name=""/>
        <dsp:cNvSpPr/>
      </dsp:nvSpPr>
      <dsp:spPr>
        <a:xfrm>
          <a:off x="535881" y="2654700"/>
          <a:ext cx="983146" cy="983146"/>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39A05-0EA9-442F-AEA2-42E641537B08}">
      <dsp:nvSpPr>
        <dsp:cNvPr id="0" name=""/>
        <dsp:cNvSpPr/>
      </dsp:nvSpPr>
      <dsp:spPr>
        <a:xfrm>
          <a:off x="576526" y="3932996"/>
          <a:ext cx="6696542"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DE" sz="2300" kern="1200" dirty="0" smtClean="0">
              <a:latin typeface="Corbel" panose="020B0503020204020204" pitchFamily="34" charset="0"/>
            </a:rPr>
            <a:t>Relevante Geschäftsmodelle für die Binnenschifffahrt</a:t>
          </a:r>
          <a:endParaRPr lang="de-DE" sz="2300" kern="1200" dirty="0">
            <a:latin typeface="Corbel" panose="020B0503020204020204" pitchFamily="34" charset="0"/>
          </a:endParaRPr>
        </a:p>
      </dsp:txBody>
      <dsp:txXfrm>
        <a:off x="576526" y="3932996"/>
        <a:ext cx="6696542" cy="786517"/>
      </dsp:txXfrm>
    </dsp:sp>
    <dsp:sp modelId="{7CBF11C8-FB07-436B-98BC-7AF97BE2F9B4}">
      <dsp:nvSpPr>
        <dsp:cNvPr id="0" name=""/>
        <dsp:cNvSpPr/>
      </dsp:nvSpPr>
      <dsp:spPr>
        <a:xfrm>
          <a:off x="84952" y="3834681"/>
          <a:ext cx="983146" cy="983146"/>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576526" y="393054"/>
          <a:ext cx="6696542"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DE" sz="2300" kern="1200" dirty="0" smtClean="0">
              <a:solidFill>
                <a:schemeClr val="bg1"/>
              </a:solidFill>
              <a:latin typeface="Corbel" panose="020B0503020204020204" pitchFamily="34" charset="0"/>
            </a:rPr>
            <a:t>Marktumfeld Logistik</a:t>
          </a:r>
          <a:endParaRPr lang="de-DE" sz="2300" kern="1200" dirty="0">
            <a:solidFill>
              <a:schemeClr val="bg1"/>
            </a:solidFill>
            <a:latin typeface="Corbel" panose="020B0503020204020204" pitchFamily="34" charset="0"/>
          </a:endParaRPr>
        </a:p>
      </dsp:txBody>
      <dsp:txXfrm>
        <a:off x="576526" y="393054"/>
        <a:ext cx="6696542" cy="786517"/>
      </dsp:txXfrm>
    </dsp:sp>
    <dsp:sp modelId="{95AC3833-F1B9-415F-82FA-E58CA2EC990A}">
      <dsp:nvSpPr>
        <dsp:cNvPr id="0" name=""/>
        <dsp:cNvSpPr/>
      </dsp:nvSpPr>
      <dsp:spPr>
        <a:xfrm>
          <a:off x="84952" y="294739"/>
          <a:ext cx="983146" cy="983146"/>
        </a:xfrm>
        <a:prstGeom prst="ellipse">
          <a:avLst/>
        </a:prstGeom>
        <a:blipFill rotWithShape="0">
          <a:blip xmlns:r="http://schemas.openxmlformats.org/officeDocument/2006/relationships" r:embed="rId1"/>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9BA883-4AEC-4395-BC05-F6BB18E42F5C}">
      <dsp:nvSpPr>
        <dsp:cNvPr id="0" name=""/>
        <dsp:cNvSpPr/>
      </dsp:nvSpPr>
      <dsp:spPr>
        <a:xfrm>
          <a:off x="1027454" y="1573034"/>
          <a:ext cx="6245613"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AT" sz="2300" kern="1200" dirty="0" smtClean="0">
              <a:latin typeface="Corbel" panose="020B0503020204020204" pitchFamily="34" charset="0"/>
            </a:rPr>
            <a:t>Treiber für die Entwicklung innovativer Geschäftsmodelle</a:t>
          </a:r>
          <a:endParaRPr lang="de-DE" sz="2300" kern="1200" dirty="0" smtClean="0">
            <a:latin typeface="Corbel" panose="020B0503020204020204" pitchFamily="34" charset="0"/>
          </a:endParaRPr>
        </a:p>
      </dsp:txBody>
      <dsp:txXfrm>
        <a:off x="1027454" y="1573034"/>
        <a:ext cx="6245613" cy="786517"/>
      </dsp:txXfrm>
    </dsp:sp>
    <dsp:sp modelId="{84315803-A685-40B5-8993-C21EE626FBAF}">
      <dsp:nvSpPr>
        <dsp:cNvPr id="0" name=""/>
        <dsp:cNvSpPr/>
      </dsp:nvSpPr>
      <dsp:spPr>
        <a:xfrm>
          <a:off x="535881" y="1474720"/>
          <a:ext cx="983146" cy="983146"/>
        </a:xfrm>
        <a:prstGeom prst="ellipse">
          <a:avLst/>
        </a:prstGeom>
        <a:blipFill rotWithShape="0">
          <a:blip xmlns:r="http://schemas.openxmlformats.org/officeDocument/2006/relationships" r:embed="rId2"/>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C19BB5-424C-48CF-9FDF-6C6268B0F702}">
      <dsp:nvSpPr>
        <dsp:cNvPr id="0" name=""/>
        <dsp:cNvSpPr/>
      </dsp:nvSpPr>
      <dsp:spPr>
        <a:xfrm>
          <a:off x="1027454" y="2753015"/>
          <a:ext cx="6245613"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AT" sz="2300" kern="1200" dirty="0" smtClean="0">
              <a:latin typeface="Corbel" panose="020B0503020204020204" pitchFamily="34" charset="0"/>
            </a:rPr>
            <a:t>Innovative Geschäftsmodelle im Logistikbereich</a:t>
          </a:r>
          <a:endParaRPr lang="de-DE" sz="2300" kern="1200" dirty="0">
            <a:latin typeface="Corbel" panose="020B0503020204020204" pitchFamily="34" charset="0"/>
          </a:endParaRPr>
        </a:p>
      </dsp:txBody>
      <dsp:txXfrm>
        <a:off x="1027454" y="2753015"/>
        <a:ext cx="6245613" cy="786517"/>
      </dsp:txXfrm>
    </dsp:sp>
    <dsp:sp modelId="{4FCED2D1-6A8A-47A2-8960-FBA384C1A511}">
      <dsp:nvSpPr>
        <dsp:cNvPr id="0" name=""/>
        <dsp:cNvSpPr/>
      </dsp:nvSpPr>
      <dsp:spPr>
        <a:xfrm>
          <a:off x="535881" y="2654700"/>
          <a:ext cx="983146" cy="983146"/>
        </a:xfrm>
        <a:prstGeom prst="ellipse">
          <a:avLst/>
        </a:prstGeom>
        <a:blipFill rotWithShape="0">
          <a:blip xmlns:r="http://schemas.openxmlformats.org/officeDocument/2006/relationships" r:embed="rId3"/>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39A05-0EA9-442F-AEA2-42E641537B08}">
      <dsp:nvSpPr>
        <dsp:cNvPr id="0" name=""/>
        <dsp:cNvSpPr/>
      </dsp:nvSpPr>
      <dsp:spPr>
        <a:xfrm>
          <a:off x="576526" y="3932996"/>
          <a:ext cx="6696542"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DE" sz="2300" kern="1200" dirty="0" smtClean="0">
              <a:latin typeface="Corbel" panose="020B0503020204020204" pitchFamily="34" charset="0"/>
            </a:rPr>
            <a:t>Relevante Geschäftsmodelle für die Binnenschifffahrt</a:t>
          </a:r>
          <a:endParaRPr lang="de-DE" sz="2300" kern="1200" dirty="0">
            <a:latin typeface="Corbel" panose="020B0503020204020204" pitchFamily="34" charset="0"/>
          </a:endParaRPr>
        </a:p>
      </dsp:txBody>
      <dsp:txXfrm>
        <a:off x="576526" y="3932996"/>
        <a:ext cx="6696542" cy="786517"/>
      </dsp:txXfrm>
    </dsp:sp>
    <dsp:sp modelId="{7CBF11C8-FB07-436B-98BC-7AF97BE2F9B4}">
      <dsp:nvSpPr>
        <dsp:cNvPr id="0" name=""/>
        <dsp:cNvSpPr/>
      </dsp:nvSpPr>
      <dsp:spPr>
        <a:xfrm>
          <a:off x="84952" y="3834681"/>
          <a:ext cx="983146" cy="983146"/>
        </a:xfrm>
        <a:prstGeom prst="ellipse">
          <a:avLst/>
        </a:prstGeom>
        <a:blipFill rotWithShape="0">
          <a:blip xmlns:r="http://schemas.openxmlformats.org/officeDocument/2006/relationships" r:embed="rId4"/>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576526" y="393054"/>
          <a:ext cx="6696542"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DE" sz="2300" kern="1200" dirty="0" smtClean="0">
              <a:solidFill>
                <a:schemeClr val="bg1"/>
              </a:solidFill>
              <a:latin typeface="Corbel" panose="020B0503020204020204" pitchFamily="34" charset="0"/>
            </a:rPr>
            <a:t>Marktumfeld Logistik</a:t>
          </a:r>
          <a:endParaRPr lang="de-DE" sz="2300" kern="1200" dirty="0">
            <a:solidFill>
              <a:schemeClr val="bg1"/>
            </a:solidFill>
            <a:latin typeface="Corbel" panose="020B0503020204020204" pitchFamily="34" charset="0"/>
          </a:endParaRPr>
        </a:p>
      </dsp:txBody>
      <dsp:txXfrm>
        <a:off x="576526" y="393054"/>
        <a:ext cx="6696542" cy="786517"/>
      </dsp:txXfrm>
    </dsp:sp>
    <dsp:sp modelId="{95AC3833-F1B9-415F-82FA-E58CA2EC990A}">
      <dsp:nvSpPr>
        <dsp:cNvPr id="0" name=""/>
        <dsp:cNvSpPr/>
      </dsp:nvSpPr>
      <dsp:spPr>
        <a:xfrm>
          <a:off x="84952" y="294739"/>
          <a:ext cx="983146" cy="983146"/>
        </a:xfrm>
        <a:prstGeom prst="ellipse">
          <a:avLst/>
        </a:prstGeom>
        <a:blipFill rotWithShape="0">
          <a:blip xmlns:r="http://schemas.openxmlformats.org/officeDocument/2006/relationships" r:embed="rId1"/>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9BA883-4AEC-4395-BC05-F6BB18E42F5C}">
      <dsp:nvSpPr>
        <dsp:cNvPr id="0" name=""/>
        <dsp:cNvSpPr/>
      </dsp:nvSpPr>
      <dsp:spPr>
        <a:xfrm>
          <a:off x="1027454" y="1573034"/>
          <a:ext cx="6245613"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AT" sz="2300" kern="1200" dirty="0" smtClean="0">
              <a:latin typeface="Corbel" panose="020B0503020204020204" pitchFamily="34" charset="0"/>
            </a:rPr>
            <a:t>Treiber für die Entwicklung innovativer Geschäftsmodelle</a:t>
          </a:r>
          <a:endParaRPr lang="de-DE" sz="2300" kern="1200" dirty="0" smtClean="0">
            <a:latin typeface="Corbel" panose="020B0503020204020204" pitchFamily="34" charset="0"/>
          </a:endParaRPr>
        </a:p>
      </dsp:txBody>
      <dsp:txXfrm>
        <a:off x="1027454" y="1573034"/>
        <a:ext cx="6245613" cy="786517"/>
      </dsp:txXfrm>
    </dsp:sp>
    <dsp:sp modelId="{84315803-A685-40B5-8993-C21EE626FBAF}">
      <dsp:nvSpPr>
        <dsp:cNvPr id="0" name=""/>
        <dsp:cNvSpPr/>
      </dsp:nvSpPr>
      <dsp:spPr>
        <a:xfrm>
          <a:off x="535881" y="1474720"/>
          <a:ext cx="983146" cy="983146"/>
        </a:xfrm>
        <a:prstGeom prst="ellipse">
          <a:avLst/>
        </a:prstGeom>
        <a:blipFill rotWithShape="0">
          <a:blip xmlns:r="http://schemas.openxmlformats.org/officeDocument/2006/relationships" r:embed="rId2"/>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C19BB5-424C-48CF-9FDF-6C6268B0F702}">
      <dsp:nvSpPr>
        <dsp:cNvPr id="0" name=""/>
        <dsp:cNvSpPr/>
      </dsp:nvSpPr>
      <dsp:spPr>
        <a:xfrm>
          <a:off x="1027454" y="2753015"/>
          <a:ext cx="6245613"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AT" sz="2300" kern="1200" dirty="0" smtClean="0">
              <a:latin typeface="Corbel" panose="020B0503020204020204" pitchFamily="34" charset="0"/>
            </a:rPr>
            <a:t>Innovative Geschäftsmodelle im Logistikbereich</a:t>
          </a:r>
          <a:endParaRPr lang="de-DE" sz="2300" kern="1200" dirty="0">
            <a:latin typeface="Corbel" panose="020B0503020204020204" pitchFamily="34" charset="0"/>
          </a:endParaRPr>
        </a:p>
      </dsp:txBody>
      <dsp:txXfrm>
        <a:off x="1027454" y="2753015"/>
        <a:ext cx="6245613" cy="786517"/>
      </dsp:txXfrm>
    </dsp:sp>
    <dsp:sp modelId="{4FCED2D1-6A8A-47A2-8960-FBA384C1A511}">
      <dsp:nvSpPr>
        <dsp:cNvPr id="0" name=""/>
        <dsp:cNvSpPr/>
      </dsp:nvSpPr>
      <dsp:spPr>
        <a:xfrm>
          <a:off x="535881" y="2654700"/>
          <a:ext cx="983146" cy="983146"/>
        </a:xfrm>
        <a:prstGeom prst="ellipse">
          <a:avLst/>
        </a:prstGeom>
        <a:blipFill rotWithShape="0">
          <a:blip xmlns:r="http://schemas.openxmlformats.org/officeDocument/2006/relationships" r:embed="rId3"/>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39A05-0EA9-442F-AEA2-42E641537B08}">
      <dsp:nvSpPr>
        <dsp:cNvPr id="0" name=""/>
        <dsp:cNvSpPr/>
      </dsp:nvSpPr>
      <dsp:spPr>
        <a:xfrm>
          <a:off x="576526" y="3932996"/>
          <a:ext cx="6696542" cy="786517"/>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4298" tIns="58420" rIns="58420" bIns="58420" numCol="1" spcCol="1270" anchor="ctr" anchorCtr="0">
          <a:noAutofit/>
        </a:bodyPr>
        <a:lstStyle/>
        <a:p>
          <a:pPr lvl="0" algn="l" defTabSz="1022350">
            <a:lnSpc>
              <a:spcPct val="90000"/>
            </a:lnSpc>
            <a:spcBef>
              <a:spcPct val="0"/>
            </a:spcBef>
            <a:spcAft>
              <a:spcPct val="35000"/>
            </a:spcAft>
          </a:pPr>
          <a:r>
            <a:rPr lang="de-DE" sz="2300" kern="1200" dirty="0" smtClean="0">
              <a:latin typeface="Corbel" panose="020B0503020204020204" pitchFamily="34" charset="0"/>
            </a:rPr>
            <a:t>Relevante Geschäftsmodelle für die Binnenschifffahrt</a:t>
          </a:r>
          <a:endParaRPr lang="de-DE" sz="2300" kern="1200" dirty="0">
            <a:latin typeface="Corbel" panose="020B0503020204020204" pitchFamily="34" charset="0"/>
          </a:endParaRPr>
        </a:p>
      </dsp:txBody>
      <dsp:txXfrm>
        <a:off x="576526" y="3932996"/>
        <a:ext cx="6696542" cy="786517"/>
      </dsp:txXfrm>
    </dsp:sp>
    <dsp:sp modelId="{7CBF11C8-FB07-436B-98BC-7AF97BE2F9B4}">
      <dsp:nvSpPr>
        <dsp:cNvPr id="0" name=""/>
        <dsp:cNvSpPr/>
      </dsp:nvSpPr>
      <dsp:spPr>
        <a:xfrm>
          <a:off x="84952" y="3834681"/>
          <a:ext cx="983146" cy="983146"/>
        </a:xfrm>
        <a:prstGeom prst="ellipse">
          <a:avLst/>
        </a:prstGeom>
        <a:blipFill rotWithShape="0">
          <a:blip xmlns:r="http://schemas.openxmlformats.org/officeDocument/2006/relationships" r:embed="rId4"/>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800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778250" y="0"/>
            <a:ext cx="2889250" cy="498008"/>
          </a:xfrm>
          <a:prstGeom prst="rect">
            <a:avLst/>
          </a:prstGeom>
        </p:spPr>
        <p:txBody>
          <a:bodyPr vert="horz" lIns="91440" tIns="45720" rIns="91440" bIns="45720" rtlCol="0"/>
          <a:lstStyle>
            <a:lvl1pPr algn="r">
              <a:defRPr sz="1200"/>
            </a:lvl1pPr>
          </a:lstStyle>
          <a:p>
            <a:fld id="{2D62A519-6707-4B7E-B9EF-DE14F15B4C0F}" type="datetimeFigureOut">
              <a:rPr lang="de-AT" smtClean="0"/>
              <a:t>19.12.2018</a:t>
            </a:fld>
            <a:endParaRPr lang="de-AT"/>
          </a:p>
        </p:txBody>
      </p:sp>
      <p:sp>
        <p:nvSpPr>
          <p:cNvPr id="4" name="Fußzeilenplatzhalter 3"/>
          <p:cNvSpPr>
            <a:spLocks noGrp="1"/>
          </p:cNvSpPr>
          <p:nvPr>
            <p:ph type="ftr" sz="quarter" idx="2"/>
          </p:nvPr>
        </p:nvSpPr>
        <p:spPr>
          <a:xfrm>
            <a:off x="0" y="9428630"/>
            <a:ext cx="2889250" cy="498008"/>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778250" y="9428630"/>
            <a:ext cx="2889250" cy="498008"/>
          </a:xfrm>
          <a:prstGeom prst="rect">
            <a:avLst/>
          </a:prstGeom>
        </p:spPr>
        <p:txBody>
          <a:bodyPr vert="horz" lIns="91440" tIns="45720" rIns="91440" bIns="45720" rtlCol="0" anchor="b"/>
          <a:lstStyle>
            <a:lvl1pPr algn="r">
              <a:defRPr sz="1200"/>
            </a:lvl1pPr>
          </a:lstStyle>
          <a:p>
            <a:fld id="{5328CA77-BA4E-4F28-97A9-B0E0C9BE354A}" type="slidenum">
              <a:rPr lang="de-AT" smtClean="0"/>
              <a:t>‹Nr.›</a:t>
            </a:fld>
            <a:endParaRPr lang="de-AT"/>
          </a:p>
        </p:txBody>
      </p:sp>
    </p:spTree>
    <p:extLst>
      <p:ext uri="{BB962C8B-B14F-4D97-AF65-F5344CB8AC3E}">
        <p14:creationId xmlns:p14="http://schemas.microsoft.com/office/powerpoint/2010/main" val="844791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3"/>
          </a:xfrm>
          <a:prstGeom prst="rect">
            <a:avLst/>
          </a:prstGeom>
        </p:spPr>
        <p:txBody>
          <a:bodyPr vert="horz" lIns="91110" tIns="45554" rIns="91110" bIns="45554" rtlCol="0"/>
          <a:lstStyle>
            <a:lvl1pPr algn="l">
              <a:defRPr sz="1200"/>
            </a:lvl1pPr>
          </a:lstStyle>
          <a:p>
            <a:endParaRPr lang="de-AT" dirty="0"/>
          </a:p>
        </p:txBody>
      </p:sp>
      <p:sp>
        <p:nvSpPr>
          <p:cNvPr id="3" name="Date Placeholder 2"/>
          <p:cNvSpPr>
            <a:spLocks noGrp="1"/>
          </p:cNvSpPr>
          <p:nvPr>
            <p:ph type="dt" idx="1"/>
          </p:nvPr>
        </p:nvSpPr>
        <p:spPr>
          <a:xfrm>
            <a:off x="3777608" y="0"/>
            <a:ext cx="2889938" cy="496333"/>
          </a:xfrm>
          <a:prstGeom prst="rect">
            <a:avLst/>
          </a:prstGeom>
        </p:spPr>
        <p:txBody>
          <a:bodyPr vert="horz" lIns="91110" tIns="45554" rIns="91110" bIns="45554" rtlCol="0"/>
          <a:lstStyle>
            <a:lvl1pPr algn="r">
              <a:defRPr sz="1200"/>
            </a:lvl1pPr>
          </a:lstStyle>
          <a:p>
            <a:fld id="{CCFC2A34-98BB-4C93-A97D-162B0DCA04A7}" type="datetimeFigureOut">
              <a:rPr lang="de-AT" smtClean="0"/>
              <a:t>19.12.2018</a:t>
            </a:fld>
            <a:endParaRPr lang="de-AT" dirty="0"/>
          </a:p>
        </p:txBody>
      </p:sp>
      <p:sp>
        <p:nvSpPr>
          <p:cNvPr id="4" name="Slide Image Placeholder 3"/>
          <p:cNvSpPr>
            <a:spLocks noGrp="1" noRot="1" noChangeAspect="1"/>
          </p:cNvSpPr>
          <p:nvPr>
            <p:ph type="sldImg" idx="2"/>
          </p:nvPr>
        </p:nvSpPr>
        <p:spPr>
          <a:xfrm>
            <a:off x="854075" y="746125"/>
            <a:ext cx="4960938" cy="3721100"/>
          </a:xfrm>
          <a:prstGeom prst="rect">
            <a:avLst/>
          </a:prstGeom>
          <a:noFill/>
          <a:ln w="12700">
            <a:solidFill>
              <a:prstClr val="black"/>
            </a:solidFill>
          </a:ln>
        </p:spPr>
        <p:txBody>
          <a:bodyPr vert="horz" lIns="91110" tIns="45554" rIns="91110" bIns="45554" rtlCol="0" anchor="ctr"/>
          <a:lstStyle/>
          <a:p>
            <a:endParaRPr lang="de-AT" dirty="0"/>
          </a:p>
        </p:txBody>
      </p:sp>
      <p:sp>
        <p:nvSpPr>
          <p:cNvPr id="5" name="Notes Placeholder 4"/>
          <p:cNvSpPr>
            <a:spLocks noGrp="1"/>
          </p:cNvSpPr>
          <p:nvPr>
            <p:ph type="body" sz="quarter" idx="3"/>
          </p:nvPr>
        </p:nvSpPr>
        <p:spPr>
          <a:xfrm>
            <a:off x="666909" y="4715155"/>
            <a:ext cx="5335270" cy="4466988"/>
          </a:xfrm>
          <a:prstGeom prst="rect">
            <a:avLst/>
          </a:prstGeom>
        </p:spPr>
        <p:txBody>
          <a:bodyPr vert="horz" lIns="91110" tIns="45554" rIns="91110" bIns="455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1" y="9428584"/>
            <a:ext cx="2889938" cy="496333"/>
          </a:xfrm>
          <a:prstGeom prst="rect">
            <a:avLst/>
          </a:prstGeom>
        </p:spPr>
        <p:txBody>
          <a:bodyPr vert="horz" lIns="91110" tIns="45554" rIns="91110" bIns="45554"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28584"/>
            <a:ext cx="2889938" cy="496333"/>
          </a:xfrm>
          <a:prstGeom prst="rect">
            <a:avLst/>
          </a:prstGeom>
        </p:spPr>
        <p:txBody>
          <a:bodyPr vert="horz" lIns="91110" tIns="45554" rIns="91110" bIns="45554" rtlCol="0" anchor="b"/>
          <a:lstStyle>
            <a:lvl1pPr algn="r">
              <a:defRPr sz="1200"/>
            </a:lvl1pPr>
          </a:lstStyle>
          <a:p>
            <a:fld id="{56F06DAA-0A4E-4110-9797-3FB8CA0FEA93}" type="slidenum">
              <a:rPr lang="de-AT" smtClean="0"/>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logistik-berufe.de/downloads/Kap_05_Frauen.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ebcache.googleusercontent.com/search?q=cache:MKaf5aYIj8MJ:https://www.bvl.de/misc/filePush.php?id%3D19520%26name%3DManagement%2BSummary_Frauen%2Bin%2Bder%2BLogistik.pdf+&amp;cd=6&amp;hl=de&amp;ct=clnk&amp;gl=a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earingpoint.com/de-de/ueber-uns/pressemitteilungen-und-medienberichte/pressemitteilungen/digitale-plattformkonzepte-p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trategyand.pwc.com/de/studien/transport-und-logistik-kompas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elt.de/motor/news/article155884171/Nutzfahrzeug-Studie.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n.diemacher.at/1083/logistik-4"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ko.at/branchen/handel/Studie__Internet-Einzelhandel_2014.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trategyand.pwc.com/de/studien/transport-und-logistik-kompas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bvl.de/misc/filePush.php?id=2609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europeangatewayservices.com/d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vl.de/presse/meldungen/trends-und-strategien-in-logistik-und-supply-chain-managemen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direct.bargelink.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cargo-platform.com/faq/"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ifms-freight.com/de/ifms-ihre-frachtboerse-fuer-binnenschifffahr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reighthub.com/de/services-d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learn.uship.com/carriers/getting-starte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ynfioo.com/de/transportmonitor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eyesonfreight.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trategyand.pwc.com/de/studien/transport-und-logistik-kompas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kalaidos-fh.ch/Blogs/Posts/2017/01/uf-1065-Logistik-vier-Geschaeftsmodell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mainblick.com/de/news/2016/09/exchainge_2016_binnenschifffahrt.php"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www.vnf.fr/enewsletter_int/logistique_fille02.php?article=MTQ4" TargetMode="External"/><Relationship Id="rId3" Type="http://schemas.openxmlformats.org/officeDocument/2006/relationships/hyperlink" Target="http://www.dvz.de/rubriken/landverkehr/single-view/nachricht/bild-grafikhaefen-suchen-ihre-rolle-in-der-stadt.html" TargetMode="External"/><Relationship Id="rId7" Type="http://schemas.openxmlformats.org/officeDocument/2006/relationships/hyperlink" Target="http://www.zukunft-mobilitaet.net/117213/binnenschifffahrt-seeschifffahrt/innenstadtlogistik-binnenschiff-lastenrad-amsterdam-utrecht-paris/"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2.ffg.at/verkehr/projekte.php?id=1191" TargetMode="External"/><Relationship Id="rId5" Type="http://schemas.openxmlformats.org/officeDocument/2006/relationships/hyperlink" Target="http://www.dvz.de/themen/themenhefte/binnenschifffahrtbinnenhaefen/single-view/nachricht/city-logistik-auf-der-seine.html" TargetMode="External"/><Relationship Id="rId4" Type="http://schemas.openxmlformats.org/officeDocument/2006/relationships/hyperlink" Target="http://www.fruchtportal.de/artikel/franzosischer-supermarkt-liefert-lebensmittel-mit-binnenschiffen/020845"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c.europa.eu/eurostat/statistics-explained/index.php/Freight_transport_statistics/d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bmvi.de/DE/Themen/Mobilitaet/Gueterverkehr-Logistik/Logistik-Gueterverkehr-kompakt/logistik-gueterverkehr-kompakt.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google.at/url?sa=t&amp;rct=j&amp;q=&amp;esrc=s&amp;source=web&amp;cd=6&amp;ved=0ahUKEwj11ofH8ZjRAhUEyRQKHdAIBb8QFggyMAU&amp;url=http://www.bvl.de/misc/filePush.php?id%3D25573%26name%3DLOGISTIK%2B2014%2B-%2BAktuelle%2BTrends.pdf&amp;usg=AFQjCNH4oGsCn-HKgCTyDsOdkvG7zpnxWQ"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Logistik macht sich langsam attraktiv für Frauen: </a:t>
            </a:r>
            <a:r>
              <a:rPr lang="de-AT" sz="1200" kern="1200" dirty="0" smtClean="0">
                <a:solidFill>
                  <a:schemeClr val="tx1"/>
                </a:solidFill>
                <a:effectLst/>
                <a:latin typeface="+mn-lt"/>
                <a:ea typeface="+mn-ea"/>
                <a:cs typeface="+mn-cs"/>
              </a:rPr>
              <a:t>Frauen in der Logistik sind heutzutage immer noch unterrepräsentiert, jedoch zeigt der Trend dass mittlerweile einige Tausend Frauen in den unterschiedlichen Logistikberufen tätig sind und die Anzahl stetig steigt. Viele Logistikunternehmen</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bieten bereits Arbeitgeberleistungen, die für Männer und Frauen gleichermaßen attraktiv</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sind: flexible Arbeitszeiten, Karrierechancen, gute Verdienstmöglichkeiten und soziale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Verantwortung. </a:t>
            </a:r>
          </a:p>
          <a:p>
            <a:r>
              <a:rPr lang="de-AT" sz="1200" kern="1200" dirty="0" smtClean="0">
                <a:solidFill>
                  <a:schemeClr val="tx1"/>
                </a:solidFill>
                <a:effectLst/>
                <a:latin typeface="+mn-lt"/>
                <a:ea typeface="+mn-ea"/>
                <a:cs typeface="+mn-cs"/>
              </a:rPr>
              <a:t>Allerdings stehen spezielle Maßnahmen (siehe Tabelle), um die Position von Frauen im Unternehmen aktiv zu stärken, noch am Anfang.</a:t>
            </a:r>
          </a:p>
          <a:p>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Quelle: </a:t>
            </a:r>
            <a:r>
              <a:rPr lang="de-AT" sz="1200" u="sng" kern="1200" dirty="0" smtClean="0">
                <a:solidFill>
                  <a:schemeClr val="tx1"/>
                </a:solidFill>
                <a:effectLst/>
                <a:latin typeface="+mn-lt"/>
                <a:ea typeface="+mn-ea"/>
                <a:cs typeface="+mn-cs"/>
                <a:hlinkClick r:id="rId3"/>
              </a:rPr>
              <a:t>http://www.logistik-berufe.de/downloads/Kap_05_Frauen.pdf</a:t>
            </a:r>
            <a:endParaRPr lang="de-AT"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u="none" strike="noStrike" kern="1200" dirty="0" smtClean="0">
                <a:solidFill>
                  <a:schemeClr val="tx1"/>
                </a:solidFill>
                <a:effectLst/>
                <a:latin typeface="+mn-lt"/>
                <a:ea typeface="+mn-ea"/>
                <a:cs typeface="+mn-cs"/>
                <a:hlinkClick r:id="rId4"/>
              </a:rPr>
              <a:t>https://webcache.googleusercontent.com/search?q=cache:MKaf5aYIj8MJ:https://www.bvl.de/misc/filePush.php%3Fid%3D19520%26name%3DManagement%2BSummary_Frauen%2Bin%2Bder%2BLogistik.pdf+&amp;cd=6&amp;hl=de&amp;ct=clnk&amp;gl=at</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598553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2306683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dirty="0" smtClean="0">
                <a:solidFill>
                  <a:schemeClr val="tx1"/>
                </a:solidFill>
                <a:effectLst/>
                <a:latin typeface="+mn-lt"/>
                <a:ea typeface="+mn-ea"/>
                <a:cs typeface="+mn-cs"/>
              </a:rPr>
              <a:t>Neue innovative Geschäftsmodelle setzen eine ganze Reihe von etablierten Unternehmen in den unterschiedlichsten Branchen zunehmend unter Druck. So auch in der Logistikbranche, in der alle Arten von Transportbeziehungen (B2B, B2C und C2C) vom Wandel betroffen sind. </a:t>
            </a:r>
          </a:p>
          <a:p>
            <a:r>
              <a:rPr lang="de-AT" dirty="0" smtClean="0"/>
              <a:t>Die Hauptursachen,</a:t>
            </a:r>
            <a:r>
              <a:rPr lang="de-AT" baseline="0" dirty="0" smtClean="0"/>
              <a:t> welche </a:t>
            </a:r>
            <a:r>
              <a:rPr lang="de-AT" dirty="0" smtClean="0"/>
              <a:t>für die Entwicklung neuer, innovativer Geschäftsmodelle </a:t>
            </a:r>
            <a:r>
              <a:rPr lang="de-AT" baseline="0" dirty="0" smtClean="0"/>
              <a:t>identifiziert wurden </a:t>
            </a:r>
            <a:r>
              <a:rPr lang="de-AT" dirty="0" smtClean="0"/>
              <a:t>sind: Veränderungen in der Transport- und Logistikbranche,</a:t>
            </a:r>
            <a:r>
              <a:rPr lang="de-AT" baseline="0" dirty="0" smtClean="0"/>
              <a:t> a</a:t>
            </a:r>
            <a:r>
              <a:rPr lang="de-AT" dirty="0" smtClean="0"/>
              <a:t>ktuelle Entwicklungstrends</a:t>
            </a:r>
            <a:r>
              <a:rPr lang="de-AT" baseline="0" dirty="0" smtClean="0"/>
              <a:t> und n</a:t>
            </a:r>
            <a:r>
              <a:rPr lang="de-AT" dirty="0" smtClean="0"/>
              <a:t>eue Technologien. Auf</a:t>
            </a:r>
            <a:r>
              <a:rPr lang="de-AT" baseline="0" dirty="0" smtClean="0"/>
              <a:t> diese Punkte wird in den nachfolgenden Folien näher eingegangen.</a:t>
            </a:r>
            <a:endParaRPr lang="de-AT" dirty="0" smtClean="0"/>
          </a:p>
          <a:p>
            <a:endParaRPr lang="de-AT" dirty="0" smtClean="0"/>
          </a:p>
          <a:p>
            <a:r>
              <a:rPr lang="de-AT" dirty="0" smtClean="0"/>
              <a:t>Quelle: </a:t>
            </a:r>
            <a:r>
              <a:rPr lang="de-DE" sz="1200" u="sng" kern="1200" dirty="0" smtClean="0">
                <a:solidFill>
                  <a:schemeClr val="tx1"/>
                </a:solidFill>
                <a:effectLst/>
                <a:latin typeface="+mn-lt"/>
                <a:ea typeface="+mn-ea"/>
                <a:cs typeface="+mn-cs"/>
                <a:hlinkClick r:id="rId3"/>
              </a:rPr>
              <a:t>https://www.bearingpoint.com/de-de/ueber-uns/pressemitteilungen-und-medienberichte/pressemitteilungen/digitale-plattformkonzepte-pr/</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3351720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Die Ursachen für die Veränderungen in der Transport- und Logistikbranche sind im Wesentlichen durch folgende Trends begründet:</a:t>
            </a:r>
          </a:p>
          <a:p>
            <a:pPr marL="171450" indent="-171450">
              <a:buFont typeface="Arial" panose="020B0604020202020204" pitchFamily="34" charset="0"/>
              <a:buChar char="•"/>
            </a:pPr>
            <a:r>
              <a:rPr lang="de-AT" dirty="0" smtClean="0"/>
              <a:t>In den wachsenden Netzwerken werden Logistiker von den Kunden zu immer schnelleren Zustellzeiten getrieben. Eine Lieferung innerhalb von ein oder zwei Tagen reicht oft nicht mehr aus – der Trend geht dahin, dass der Empfänger die Sendung nur wenige Stunden nach der betreffenden Bestellung erhalten muss.</a:t>
            </a:r>
          </a:p>
          <a:p>
            <a:pPr marL="171450" indent="-171450">
              <a:buFont typeface="Arial" panose="020B0604020202020204" pitchFamily="34" charset="0"/>
              <a:buChar char="•"/>
            </a:pPr>
            <a:r>
              <a:rPr lang="de-AT" dirty="0" smtClean="0"/>
              <a:t>Eine wachsende Anzahl von Versendern erwartet hinsichtlich des Versands die Möglichkeit der lückenlosen Sendungsverfolgung während des gesamten Transportes.</a:t>
            </a:r>
          </a:p>
          <a:p>
            <a:pPr marL="171450" indent="-171450">
              <a:buFont typeface="Arial" panose="020B0604020202020204" pitchFamily="34" charset="0"/>
              <a:buChar char="•"/>
            </a:pPr>
            <a:r>
              <a:rPr lang="de-AT" dirty="0" smtClean="0"/>
              <a:t>Neben den produktspezifischen Nachfrageschwankungen haben die Verlader mit den Auswirkungen von Naturkatastrophen, Streiks und politischen Unsicherheiten zu kämpfen, die in erheblichem Maß die logistische Leistungsfähigkeit des Liefernetzwerkes belasten können. </a:t>
            </a:r>
          </a:p>
          <a:p>
            <a:pPr marL="171450" indent="-171450">
              <a:buFont typeface="Arial" panose="020B0604020202020204" pitchFamily="34" charset="0"/>
              <a:buChar char="•"/>
            </a:pPr>
            <a:r>
              <a:rPr lang="de-AT" dirty="0" smtClean="0"/>
              <a:t>Das Wachstum des E-Commerce hat ebenfalls Auswirkungen auf die</a:t>
            </a:r>
            <a:r>
              <a:rPr lang="de-AT" baseline="0" dirty="0" smtClean="0"/>
              <a:t> Transport- und Logistikbranche</a:t>
            </a:r>
            <a:r>
              <a:rPr lang="de-AT" dirty="0" smtClean="0"/>
              <a:t>. </a:t>
            </a:r>
          </a:p>
          <a:p>
            <a:pPr marL="0" indent="0">
              <a:buFont typeface="Arial" panose="020B0604020202020204" pitchFamily="34" charset="0"/>
              <a:buNone/>
            </a:pPr>
            <a:endParaRPr lang="de-AT" dirty="0" smtClean="0"/>
          </a:p>
          <a:p>
            <a:pPr marL="0" indent="0">
              <a:buFont typeface="Arial" panose="020B0604020202020204" pitchFamily="34" charset="0"/>
              <a:buNone/>
            </a:pPr>
            <a:r>
              <a:rPr lang="de-AT" dirty="0" smtClean="0"/>
              <a:t>Bestandsreduzierte Systeme und schnelle Modellwechsel erfordern ein Umdenken. Verstärkte Regionalisierung und verkürzte Lieferketten sind ein Beleg für den beginnenden Umbruch. Die Prozesse werden komplexer und die Anforderungen größer.</a:t>
            </a:r>
          </a:p>
          <a:p>
            <a:pPr marL="0" indent="0">
              <a:buFont typeface="Arial" panose="020B0604020202020204" pitchFamily="34" charset="0"/>
              <a:buNone/>
            </a:pPr>
            <a:endParaRPr lang="de-AT" dirty="0" smtClean="0"/>
          </a:p>
          <a:p>
            <a:pPr marL="0" indent="0">
              <a:buFont typeface="Arial" panose="020B0604020202020204" pitchFamily="34" charset="0"/>
              <a:buNone/>
            </a:pPr>
            <a:r>
              <a:rPr lang="de-AT" dirty="0" smtClean="0"/>
              <a:t>Quelle: </a:t>
            </a:r>
            <a:r>
              <a:rPr lang="de-AT" sz="1200" u="sng" kern="1200" dirty="0" smtClean="0">
                <a:solidFill>
                  <a:schemeClr val="tx1"/>
                </a:solidFill>
                <a:effectLst/>
                <a:latin typeface="+mn-lt"/>
                <a:ea typeface="+mn-ea"/>
                <a:cs typeface="+mn-cs"/>
                <a:hlinkClick r:id="rId3"/>
              </a:rPr>
              <a:t>https://www.strategyand.pwc.com/de/studien/transport-und-logistik-kompass</a:t>
            </a:r>
            <a:r>
              <a:rPr lang="de-AT" sz="1200" u="sng" kern="1200" dirty="0" smtClean="0">
                <a:solidFill>
                  <a:schemeClr val="tx1"/>
                </a:solidFill>
                <a:effectLst/>
                <a:latin typeface="+mn-lt"/>
                <a:ea typeface="+mn-ea"/>
                <a:cs typeface="+mn-cs"/>
              </a:rPr>
              <a:t> (04.01.2018)</a:t>
            </a:r>
            <a:endParaRPr lang="de-AT" dirty="0" smtClean="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41972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Allgemein steht der Transportbereich vor der Herausforderung, dass das Güteraufkommen in Zukunft stark zunehmen wird – bis 2030 ist ein Zuwachs von 50 % prognostiziert. Dabei ist der Verkehrsträger Straße bereits zum Großteil ausgelastet, was die Forderung nach einer nachhaltigen, multimodalen Transportlösung bestärkt. Aufgrund der zunehmenden Staus, Unfälle, Hürden und Ineffizienzen sind auch die Kosten des Transportes gestiegen, was wiederum die Konkurrenzfähigkeit des Verkehrsträgers Straße allgemein schwächt. Außerdem ist der Transportbereich weiterhin stark abhängig von Erdöl und ist für einen großen Anteil der CO</a:t>
            </a:r>
            <a:r>
              <a:rPr lang="de-AT" sz="1200" kern="1200" baseline="-25000" dirty="0" smtClean="0">
                <a:solidFill>
                  <a:schemeClr val="tx1"/>
                </a:solidFill>
                <a:effectLst/>
                <a:latin typeface="+mn-lt"/>
                <a:ea typeface="+mn-ea"/>
                <a:cs typeface="+mn-cs"/>
              </a:rPr>
              <a:t>2</a:t>
            </a:r>
            <a:r>
              <a:rPr lang="de-AT" sz="1200" kern="1200" dirty="0" smtClean="0">
                <a:solidFill>
                  <a:schemeClr val="tx1"/>
                </a:solidFill>
                <a:effectLst/>
                <a:latin typeface="+mn-lt"/>
                <a:ea typeface="+mn-ea"/>
                <a:cs typeface="+mn-cs"/>
              </a:rPr>
              <a:t>-Emissionen verantwortlich. Um diesen Entwicklungen entgegen zu wirken, haben sich unterschiedliche Trends entwickelt. Dabei ist vor allem der Trend der Nachhaltigkeit ein immer relevanterer Aspekt für den Transportbereich, um dessen negative Auswirkungen auf die Umwelt in Zukunft zu reduzieren. Um dem Ressourcenengpass hinsichtlich Verkehrsinfrastruktur gerecht zu werden, sind darüber hinaus Trends wie Innovation und Kooperation ein wichtiges Thema im Transportbereich. Im Folgenden werden die für die Binnenschifffahrt wichtigsten Trends aus der Transportbranche näher beschrieben sowie auf deren Bedeutung für die Binnenschifffahrt eingegangen. Für die Auswahl der Trends wurden diese im Zuge eines internen Experten-Workshops gemeinsam diskutiert und deren Bedeutung für die Binnenschifffahrt bewertet. </a:t>
            </a:r>
          </a:p>
          <a:p>
            <a:endParaRPr lang="de-AT" sz="1200" kern="1200" dirty="0" smtClean="0">
              <a:solidFill>
                <a:schemeClr val="tx1"/>
              </a:solidFill>
              <a:effectLst/>
              <a:latin typeface="+mn-lt"/>
              <a:ea typeface="+mn-ea"/>
              <a:cs typeface="+mn-cs"/>
            </a:endParaRPr>
          </a:p>
          <a:p>
            <a:r>
              <a:rPr lang="de-AT" sz="1200" b="1" kern="1200" dirty="0" smtClean="0">
                <a:solidFill>
                  <a:schemeClr val="tx1"/>
                </a:solidFill>
                <a:effectLst/>
                <a:latin typeface="+mn-lt"/>
                <a:ea typeface="+mn-ea"/>
                <a:cs typeface="+mn-cs"/>
              </a:rPr>
              <a:t>Nachhaltigkeit</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Der Güterverkehr kann als ein umweltschädlicher Bereich der Logistik identifiziert werden. Der Anteil des Transportbereiches an den globalen CO</a:t>
            </a:r>
            <a:r>
              <a:rPr lang="de-AT" sz="1200" kern="1200" baseline="-25000" dirty="0" smtClean="0">
                <a:solidFill>
                  <a:schemeClr val="tx1"/>
                </a:solidFill>
                <a:effectLst/>
                <a:latin typeface="+mn-lt"/>
                <a:ea typeface="+mn-ea"/>
                <a:cs typeface="+mn-cs"/>
              </a:rPr>
              <a:t>2</a:t>
            </a:r>
            <a:r>
              <a:rPr lang="de-AT" sz="1200" kern="1200" dirty="0" smtClean="0">
                <a:solidFill>
                  <a:schemeClr val="tx1"/>
                </a:solidFill>
                <a:effectLst/>
                <a:latin typeface="+mn-lt"/>
                <a:ea typeface="+mn-ea"/>
                <a:cs typeface="+mn-cs"/>
              </a:rPr>
              <a:t>-Emissionen lag im Jahr 2007 bei 27 % wobei ein Großteil (ca. 21 %) auf den Verkehrsträger Straße entfiel. Auch in Europa wurden Treibhausgasemissionen und Verkehrsüberlastung als die gravierendsten Umwelt- und Nachhaltigkeitsprobleme im Bereich Güterverkehr und Logistik identifiziert. Durch das steigende Transportaufkommen in Europa sowie auf internationaler Ebene wird dieses Problem in Zukunft noch relevanter und es zeigt sich der steigende Handlungsbedarf. Dementsprechend wird das Thema Nachhaltigkeit für den Güterverkehr immer wichtiger. Der Maßnahmenkatalog, um diesen Entwicklungen entgegen zu wirken ist dabei relativ groß: geänderte Preisgestaltung, Nutzung alternativer Treibstoffe, Förderung der Verlagerung auf nachhaltige Verkehrsträger wie Schiene und Binnenwasserstraße oder die vermehrte Nutzung von innovativen Technologien. Von politischer Seite wird vor allem die Maßnahme der Verkehrsverlagerung forciert. Wie im Weißbuch 2011 festgehalten, hat es sich die europäische Union zum Ziel gesetzt 30 % des Güterverkehrs der Straße, welcher eine Transportdistanz von 300 km überschreitet, bis 2030 auf alternative Verkehrsträger wie Schiene oder Binnenwasser zu verlagern. Bis 2050 soll dieser Wert bei mehr als 50 % liegen, um so eine langfristige Reduktion der CO</a:t>
            </a:r>
            <a:r>
              <a:rPr lang="de-AT" sz="1200" kern="1200" baseline="-25000" dirty="0" smtClean="0">
                <a:solidFill>
                  <a:schemeClr val="tx1"/>
                </a:solidFill>
                <a:effectLst/>
                <a:latin typeface="+mn-lt"/>
                <a:ea typeface="+mn-ea"/>
                <a:cs typeface="+mn-cs"/>
              </a:rPr>
              <a:t>2</a:t>
            </a:r>
            <a:r>
              <a:rPr lang="de-AT" sz="1200" kern="1200" dirty="0" smtClean="0">
                <a:solidFill>
                  <a:schemeClr val="tx1"/>
                </a:solidFill>
                <a:effectLst/>
                <a:latin typeface="+mn-lt"/>
                <a:ea typeface="+mn-ea"/>
                <a:cs typeface="+mn-cs"/>
              </a:rPr>
              <a:t>-Emissionen im Güterverkehrsbereich zu erreichen. </a:t>
            </a:r>
          </a:p>
          <a:p>
            <a:r>
              <a:rPr lang="de-AT" sz="1200" kern="1200" dirty="0" smtClean="0">
                <a:solidFill>
                  <a:schemeClr val="tx1"/>
                </a:solidFill>
                <a:effectLst/>
                <a:latin typeface="+mn-lt"/>
                <a:ea typeface="+mn-ea"/>
                <a:cs typeface="+mn-cs"/>
              </a:rPr>
              <a:t>Auch alternative Antriebstechnologien oder Treibstoffe wurden in den letzten Jahren vermehrt forciert. Im Bereich des Verkehrsträgers Straße ist vor allem eine Hybrid-Lösung von folgenden Antrieben denkbar: elektrisch, verflüssigtes Erdgas (LNG) und Diesel. Die größten Potentiale hinsichtlich Elektroantriebs werden dabei bei leichten Kraftfahrzeugen gesehen.  Der Treibstoff LNG (</a:t>
            </a:r>
            <a:r>
              <a:rPr lang="de-AT" sz="1200" kern="1200" dirty="0" err="1" smtClean="0">
                <a:solidFill>
                  <a:schemeClr val="tx1"/>
                </a:solidFill>
                <a:effectLst/>
                <a:latin typeface="+mn-lt"/>
                <a:ea typeface="+mn-ea"/>
                <a:cs typeface="+mn-cs"/>
              </a:rPr>
              <a:t>Liquefied</a:t>
            </a:r>
            <a:r>
              <a:rPr lang="de-AT" sz="1200" kern="1200" dirty="0" smtClean="0">
                <a:solidFill>
                  <a:schemeClr val="tx1"/>
                </a:solidFill>
                <a:effectLst/>
                <a:latin typeface="+mn-lt"/>
                <a:ea typeface="+mn-ea"/>
                <a:cs typeface="+mn-cs"/>
              </a:rPr>
              <a:t> Natural Gas – flüssiges Erdgas) bietet als umweltfreundlicher Energieträger die Möglichkeit Emissionen wiederum zu minieren. Vor allem für die Binnenschifffahrt ist dieser Treibstoff interessant. Durch den Einsatz von LNG könnten die klimarelevanten Emissionen reduziert und zusätzlich auch Kostenvorteile generiert werden, da der Treibstoff günstiger als Diesel ist. Dadurch würden sich auch Umrüstungskosten relativ rasch amortisieren. Dennoch gibt es in Europa aktuell keine LNG betriebenen Binnenschiffe. Lediglich wenige Pilot-Betriebe wurden bereits mit LNG realisiert. Darüber hinaus wären, wie bereits erwähnt, hohe Investitionen in die Umrüstung der Schiffe selbst und auch der Hafeninfrastruktur notwendig, damit der Treibstoff gelagert werden kann.</a:t>
            </a:r>
          </a:p>
          <a:p>
            <a:r>
              <a:rPr lang="de-AT" sz="1200" b="1" i="1" u="sng" kern="1200" dirty="0" smtClean="0">
                <a:solidFill>
                  <a:srgbClr val="FF0000"/>
                </a:solidFill>
                <a:effectLst/>
                <a:latin typeface="+mn-lt"/>
                <a:ea typeface="+mn-ea"/>
                <a:cs typeface="+mn-cs"/>
              </a:rPr>
              <a:t>Diese Entwicklung ist vor allem für das Binnenschiff von Vorteil</a:t>
            </a:r>
            <a:r>
              <a:rPr lang="de-AT" sz="1200" kern="1200" dirty="0" smtClean="0">
                <a:solidFill>
                  <a:schemeClr val="tx1"/>
                </a:solidFill>
                <a:effectLst/>
                <a:latin typeface="+mn-lt"/>
                <a:ea typeface="+mn-ea"/>
                <a:cs typeface="+mn-cs"/>
              </a:rPr>
              <a:t>, da dieses als nachhaltiges Verkehrsmittel gilt und auch von der Europäischen Kommission als solches angesehen wird. Darüber hinaus bietet der Verkehrsträger Wasserstraße ausreichend freie Kapazitäten, um einer Verkehrsverlagerung gerecht zu werden. Dementsprechend kann der Trend der Nachhaltigkeit als besonders relevant für die Binnenschifffahrt eingestuft werden.</a:t>
            </a:r>
          </a:p>
          <a:p>
            <a:endParaRPr lang="de-AT" sz="1200" kern="1200" dirty="0" smtClean="0">
              <a:solidFill>
                <a:schemeClr val="tx1"/>
              </a:solidFill>
              <a:effectLst/>
              <a:latin typeface="+mn-lt"/>
              <a:ea typeface="+mn-ea"/>
              <a:cs typeface="+mn-cs"/>
            </a:endParaRPr>
          </a:p>
          <a:p>
            <a:r>
              <a:rPr lang="de-AT" sz="1200" b="1" kern="1200" dirty="0" smtClean="0">
                <a:solidFill>
                  <a:schemeClr val="tx1"/>
                </a:solidFill>
                <a:effectLst/>
                <a:latin typeface="+mn-lt"/>
                <a:ea typeface="+mn-ea"/>
                <a:cs typeface="+mn-cs"/>
              </a:rPr>
              <a:t>Digitalisierung/Vernetzung der Logistik</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Auch das Thema Digitalisierung bzw. Vernetzung und die damit verbundenen Trends Industrie 4.0 und das Internet der Dinge sind aktuell relevante Themen in der Logistik. Aufgrund der Digitalisierung der Gesellschaft im Allgemeinen und der zunehmenden Anzahl an Online-Einkäufen wird die Logistikbranche immer mehr vor neue Herausforderungen gestellt. Dementsprechend ist eine Vernetzung der Logistikdienstleister mit Kunden und anderen relevanten Akteuren entscheidend, um dem zunehmenden Transportaufkommen gerecht zu werden. Auch wenn die technischen Voraussetzungen möglicherweise oftmals bereits gegeben sind oder relativ rasch umgesetzt werden können, gilt es dennoch eine entsprechende Vertrauensbasis zwischen den Akteuren herzustellen. Vertrauen ist dabei wichtig, um einen Datenaustausch zu realisieren und sicher zu stellen, dass Akteure bereit sind alle relevanten Daten mit den Partnern zu teilen und diese nicht missbräuchlich für eigene Zwecke genutzt werden. Da die Bereitschaft zum Datenaustausch oftmals aufgrund des fehlenden Vertrauens noch nicht gegeben ist, gilt es auch die Einstellung der Akteure in Zukunft positiv zu beeinflussen. Darüber hinaus kann beispielsweise durch den Einsatz von (teils) autonomen Fahrzeugen (z.B. beim </a:t>
            </a:r>
            <a:r>
              <a:rPr lang="de-AT" sz="1200" kern="1200" dirty="0" err="1" smtClean="0">
                <a:solidFill>
                  <a:schemeClr val="tx1"/>
                </a:solidFill>
                <a:effectLst/>
                <a:latin typeface="+mn-lt"/>
                <a:ea typeface="+mn-ea"/>
                <a:cs typeface="+mn-cs"/>
              </a:rPr>
              <a:t>Platooning</a:t>
            </a:r>
            <a:r>
              <a:rPr lang="de-AT" sz="1200" kern="1200" dirty="0" smtClean="0">
                <a:solidFill>
                  <a:schemeClr val="tx1"/>
                </a:solidFill>
                <a:effectLst/>
                <a:latin typeface="+mn-lt"/>
                <a:ea typeface="+mn-ea"/>
                <a:cs typeface="+mn-cs"/>
              </a:rPr>
              <a:t>) die Verkehrsinfrastruktur besser bzw. effizienter genutzt werden. So können Staus oder Verkehrsunfälle vermieden und Transportprozesse optimiert werden. Dennoch gilt es beim autonomen Fahren noch weitere Tests durchzuführen und die rechtlichen Grundlagen zu überarbeiten, um langfristig das autonome Fahren zu realisieren. </a:t>
            </a:r>
          </a:p>
          <a:p>
            <a:r>
              <a:rPr lang="de-AT" sz="1200" kern="1200" dirty="0" smtClean="0">
                <a:solidFill>
                  <a:schemeClr val="tx1"/>
                </a:solidFill>
                <a:effectLst/>
                <a:latin typeface="+mn-lt"/>
                <a:ea typeface="+mn-ea"/>
                <a:cs typeface="+mn-cs"/>
              </a:rPr>
              <a:t>Für die Binnenschifffahrt ist der Trend der autonomen Fahrzeuge in naher Zukunft nicht so relevant wie beispielsweise für den Verkehrsträger Straße, da das Gefahrenpotential beim Binnenschiff noch überwiegt. Dennoch bietet ein offenes Datenmanagement den Akteuren der Binnenschifffahrt wie beispielsweise Reedereien oder Speditionen die Möglichkeit rasch einen Überblick über die Transportströme zu gewinnen. So können auch bei einzelnen Prozessen wie beispielsweise der Schleusung durch automatisierte Anmeldung und Bezahlung enorme Effizienzvorteile realisiert werden. Durch einen raschen Informationsaustausch können darüber hinaus die Transportprozesse wie Umschlag und Vor- und Nachlauf optimal geplant werden, um kostenintensive Wartezeiten zu vermeiden. Vor allem in Häfen mit Containerumschlag ist Digitalisierung bereits ein sehr präsentes Thema, da das Handling der vielen Container und deren Umschlag ohne den Einsatz von elektronischer Datenverarbeitung kaum möglich wäre. Der Trend der Digitalisierung wird so beispielsweise bereits im Hafen Hamburg gelebt wobei hier ebenfalls noch Potential für Erweiterungen gegeben ist. Um diesen Trend in Zukunft auch im Bereich der Binnenschifffahrt nutzen zu können, müssen jedoch hohe Investitionen in Anlagen sowie im Bereich Aus- und Weiterbildung getätigt, die Sicherheit eines digitalen Netzwerkes sichergestellt sowie internationale Standards eingeführt werden. </a:t>
            </a:r>
          </a:p>
          <a:p>
            <a:endParaRPr lang="de-AT" sz="1200" kern="1200" dirty="0" smtClean="0">
              <a:solidFill>
                <a:schemeClr val="tx1"/>
              </a:solidFill>
              <a:effectLst/>
              <a:latin typeface="+mn-lt"/>
              <a:ea typeface="+mn-ea"/>
              <a:cs typeface="+mn-cs"/>
            </a:endParaRPr>
          </a:p>
          <a:p>
            <a:r>
              <a:rPr lang="de-AT" sz="1200" b="1" kern="1200" dirty="0" smtClean="0">
                <a:solidFill>
                  <a:schemeClr val="tx1"/>
                </a:solidFill>
                <a:effectLst/>
                <a:latin typeface="+mn-lt"/>
                <a:ea typeface="+mn-ea"/>
                <a:cs typeface="+mn-cs"/>
              </a:rPr>
              <a:t>Innovative Transportkonzepte</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Aufgrund der diversen Trends entstehen auch immer wieder neue Transportkonzepte, um den geänderten Anforderungen gerecht zu werden und neue Entwicklungen sowie Trends zu integrieren. Dabei hat vor allem der multimodale Transport an Bedeutung gewonnen. Während Intermodalität eine Sonderform des multimodalen Transportes darstellt bei welchem die Ladung in derselben Ladeeinheit (bspw. Container) transportiert wird, wird beim Konzept der Ko-Modalität der optimalste Verkehrsträger bzw. die optimalste Verkehrsträgerkombination genutzt. Das Konzept der Ko-Modalität wurde von der Europäischen Kommission im Jahr 2006 definiert, wobei das Konzept in der Praxis kaum bekannt ist. Wichtiges Element der Ko-Modalität stellt die Effizienz dar, da die Transporte möglichst effizient geplant und durchgeführt werden sollen. Eine Weiterentwicklung stellt das Konzept der </a:t>
            </a:r>
            <a:r>
              <a:rPr lang="de-AT" sz="1200" kern="1200" dirty="0" err="1" smtClean="0">
                <a:solidFill>
                  <a:schemeClr val="tx1"/>
                </a:solidFill>
                <a:effectLst/>
                <a:latin typeface="+mn-lt"/>
                <a:ea typeface="+mn-ea"/>
                <a:cs typeface="+mn-cs"/>
              </a:rPr>
              <a:t>Synchromodalität</a:t>
            </a:r>
            <a:r>
              <a:rPr lang="de-AT" sz="1200" kern="1200" dirty="0" smtClean="0">
                <a:solidFill>
                  <a:schemeClr val="tx1"/>
                </a:solidFill>
                <a:effectLst/>
                <a:latin typeface="+mn-lt"/>
                <a:ea typeface="+mn-ea"/>
                <a:cs typeface="+mn-cs"/>
              </a:rPr>
              <a:t> dar, welches eine Kombination der Intermodalität und Ko-Modalität darstellt. Idee des aus den Niederlanden stammenden Konzeptes ist es, dass der Kunde nur Basisanforderungen an den Transport definiert (bspw. Kosten und Dauer des Transportes) und der Transport durch ein kooperatives Netzwerk an unterschiedlichen Akteuren und Verkehrsträgern effizient und nachhaltig gestaltet wird. Durch das kooperative Netzwerk wird ein Echtzeit-Wechsel zwischen den Verkehrsträgern ermöglicht, wodurch schnellstmöglich auf Störungen oder sonstige Einflüsse reagiert werden kann. Eine weitere Entwicklung hinsichtlich Transportkonzepte stellt das vom Kanadier Benoit </a:t>
            </a:r>
            <a:r>
              <a:rPr lang="de-AT" sz="1200" kern="1200" dirty="0" err="1" smtClean="0">
                <a:solidFill>
                  <a:schemeClr val="tx1"/>
                </a:solidFill>
                <a:effectLst/>
                <a:latin typeface="+mn-lt"/>
                <a:ea typeface="+mn-ea"/>
                <a:cs typeface="+mn-cs"/>
              </a:rPr>
              <a:t>Montreuil</a:t>
            </a:r>
            <a:r>
              <a:rPr lang="de-AT" sz="1200" kern="1200" dirty="0" smtClean="0">
                <a:solidFill>
                  <a:schemeClr val="tx1"/>
                </a:solidFill>
                <a:effectLst/>
                <a:latin typeface="+mn-lt"/>
                <a:ea typeface="+mn-ea"/>
                <a:cs typeface="+mn-cs"/>
              </a:rPr>
              <a:t> begründete </a:t>
            </a:r>
            <a:r>
              <a:rPr lang="de-AT" sz="1200" kern="1200" dirty="0" err="1" smtClean="0">
                <a:solidFill>
                  <a:schemeClr val="tx1"/>
                </a:solidFill>
                <a:effectLst/>
                <a:latin typeface="+mn-lt"/>
                <a:ea typeface="+mn-ea"/>
                <a:cs typeface="+mn-cs"/>
              </a:rPr>
              <a:t>Physical</a:t>
            </a:r>
            <a:r>
              <a:rPr lang="de-AT" sz="1200" kern="1200" dirty="0" smtClean="0">
                <a:solidFill>
                  <a:schemeClr val="tx1"/>
                </a:solidFill>
                <a:effectLst/>
                <a:latin typeface="+mn-lt"/>
                <a:ea typeface="+mn-ea"/>
                <a:cs typeface="+mn-cs"/>
              </a:rPr>
              <a:t> Internet dar. Dabei werden die Waren wie Daten transportiert (beispielsweise das Versenden einer Email). Die Waren bzw. Pakete werden selbständig versandt und mit Hilfe eines Hub-Netzwerkes sucht sich die Sendung selbständig die optimalste Route, um am Bestimmungsort anzukommen. Wichtigste Voraussetzung für das </a:t>
            </a:r>
            <a:r>
              <a:rPr lang="de-AT" sz="1200" kern="1200" dirty="0" err="1" smtClean="0">
                <a:solidFill>
                  <a:schemeClr val="tx1"/>
                </a:solidFill>
                <a:effectLst/>
                <a:latin typeface="+mn-lt"/>
                <a:ea typeface="+mn-ea"/>
                <a:cs typeface="+mn-cs"/>
              </a:rPr>
              <a:t>Physical</a:t>
            </a:r>
            <a:r>
              <a:rPr lang="de-AT" sz="1200" kern="1200" dirty="0" smtClean="0">
                <a:solidFill>
                  <a:schemeClr val="tx1"/>
                </a:solidFill>
                <a:effectLst/>
                <a:latin typeface="+mn-lt"/>
                <a:ea typeface="+mn-ea"/>
                <a:cs typeface="+mn-cs"/>
              </a:rPr>
              <a:t> Internet ist ein offenes und transparentes Logistiknetzwerk.  </a:t>
            </a:r>
            <a:r>
              <a:rPr lang="de-AT" dirty="0" smtClean="0">
                <a:effectLst/>
              </a:rPr>
              <a:t> </a:t>
            </a:r>
            <a:r>
              <a:rPr lang="en-GB" sz="1200" kern="1200" dirty="0" smtClean="0">
                <a:solidFill>
                  <a:schemeClr val="tx1"/>
                </a:solidFill>
                <a:effectLst/>
                <a:latin typeface="+mn-lt"/>
                <a:ea typeface="+mn-ea"/>
                <a:cs typeface="+mn-cs"/>
              </a:rPr>
              <a:t>Haider, et al., 2015, S. 23f</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INE, EBU und ESO, 2011, S. 4</a:t>
            </a:r>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Psaraftis</a:t>
            </a:r>
            <a:r>
              <a:rPr lang="de-DE" sz="1200" kern="1200" dirty="0" smtClean="0">
                <a:solidFill>
                  <a:schemeClr val="tx1"/>
                </a:solidFill>
                <a:effectLst/>
                <a:latin typeface="+mn-lt"/>
                <a:ea typeface="+mn-ea"/>
                <a:cs typeface="+mn-cs"/>
              </a:rPr>
              <a:t>, 2016, S. 14</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Institute </a:t>
            </a:r>
            <a:r>
              <a:rPr lang="de-DE" sz="1200" kern="1200" dirty="0" err="1" smtClean="0">
                <a:solidFill>
                  <a:schemeClr val="tx1"/>
                </a:solidFill>
                <a:effectLst/>
                <a:latin typeface="+mn-lt"/>
                <a:ea typeface="+mn-ea"/>
                <a:cs typeface="+mn-cs"/>
              </a:rPr>
              <a:t>for</a:t>
            </a:r>
            <a:r>
              <a:rPr lang="de-DE" sz="1200" kern="1200" dirty="0" smtClean="0">
                <a:solidFill>
                  <a:schemeClr val="tx1"/>
                </a:solidFill>
                <a:effectLst/>
                <a:latin typeface="+mn-lt"/>
                <a:ea typeface="+mn-ea"/>
                <a:cs typeface="+mn-cs"/>
              </a:rPr>
              <a:t> Transport Studies, </a:t>
            </a:r>
            <a:r>
              <a:rPr lang="de-DE" sz="1200" kern="1200" dirty="0" err="1" smtClean="0">
                <a:solidFill>
                  <a:schemeClr val="tx1"/>
                </a:solidFill>
                <a:effectLst/>
                <a:latin typeface="+mn-lt"/>
                <a:ea typeface="+mn-ea"/>
                <a:cs typeface="+mn-cs"/>
              </a:rPr>
              <a:t>Univerisät</a:t>
            </a:r>
            <a:r>
              <a:rPr lang="de-DE" sz="1200" kern="1200" dirty="0" smtClean="0">
                <a:solidFill>
                  <a:schemeClr val="tx1"/>
                </a:solidFill>
                <a:effectLst/>
                <a:latin typeface="+mn-lt"/>
                <a:ea typeface="+mn-ea"/>
                <a:cs typeface="+mn-cs"/>
              </a:rPr>
              <a:t> Leeds (UK), 2010, S. 7</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Europäische Kommission, 2011, S. 10</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URL: </a:t>
            </a:r>
            <a:r>
              <a:rPr lang="en-GB" sz="1200" u="none" strike="noStrike" kern="1200" dirty="0" smtClean="0">
                <a:solidFill>
                  <a:schemeClr val="tx1"/>
                </a:solidFill>
                <a:effectLst/>
                <a:latin typeface="+mn-lt"/>
                <a:ea typeface="+mn-ea"/>
                <a:cs typeface="+mn-cs"/>
                <a:hlinkClick r:id="rId3"/>
              </a:rPr>
              <a:t>https://www.welt.de/motor/news/article155884171/Nutzfahrzeug-Studie.html</a:t>
            </a:r>
            <a:r>
              <a:rPr lang="en-GB" sz="1200" kern="1200" dirty="0" smtClean="0">
                <a:solidFill>
                  <a:schemeClr val="tx1"/>
                </a:solidFill>
                <a:effectLst/>
                <a:latin typeface="+mn-lt"/>
                <a:ea typeface="+mn-ea"/>
                <a:cs typeface="+mn-cs"/>
              </a:rPr>
              <a:t> [24.04.2017]</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Pucher et al., 2011, S. 1ff</a:t>
            </a:r>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Borlenghi</a:t>
            </a:r>
            <a:r>
              <a:rPr lang="de-DE" sz="1200" kern="1200" dirty="0" smtClean="0">
                <a:solidFill>
                  <a:schemeClr val="tx1"/>
                </a:solidFill>
                <a:effectLst/>
                <a:latin typeface="+mn-lt"/>
                <a:ea typeface="+mn-ea"/>
                <a:cs typeface="+mn-cs"/>
              </a:rPr>
              <a:t>, et al., 2015, S. 21ff</a:t>
            </a:r>
          </a:p>
          <a:p>
            <a:r>
              <a:rPr lang="de-DE" sz="1200" kern="1200" dirty="0" smtClean="0">
                <a:solidFill>
                  <a:schemeClr val="tx1"/>
                </a:solidFill>
                <a:effectLst/>
                <a:latin typeface="+mn-lt"/>
                <a:ea typeface="+mn-ea"/>
                <a:cs typeface="+mn-cs"/>
              </a:rPr>
              <a:t>URL: </a:t>
            </a:r>
            <a:r>
              <a:rPr lang="de-DE" sz="1200" u="none" strike="noStrike" kern="1200" dirty="0" smtClean="0">
                <a:solidFill>
                  <a:schemeClr val="tx1"/>
                </a:solidFill>
                <a:effectLst/>
                <a:latin typeface="+mn-lt"/>
                <a:ea typeface="+mn-ea"/>
                <a:cs typeface="+mn-cs"/>
                <a:hlinkClick r:id="rId4"/>
              </a:rPr>
              <a:t>http://n.diemacher.at/1083/logistik-4</a:t>
            </a:r>
            <a:r>
              <a:rPr lang="de-DE" sz="1200" kern="1200" dirty="0" smtClean="0">
                <a:solidFill>
                  <a:schemeClr val="tx1"/>
                </a:solidFill>
                <a:effectLst/>
                <a:latin typeface="+mn-lt"/>
                <a:ea typeface="+mn-ea"/>
                <a:cs typeface="+mn-cs"/>
              </a:rPr>
              <a:t> [20.04.2017]</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Kauder, Hasselfeldt, &amp; Oppermann, 2016, S. 1f</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Kauder, Hasselfeldt, &amp; Oppermann, 2016, S. 7f</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Zentralverband der deutschen Seehafenbetriebe e.V., 2016, S. 1f</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3191868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Individualisierung und steigende Komplexität der Logistik </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Um aktuell im Wettbewerb zu bestehen, müssen viele Unternehmen die von ihnen angebotenen Produkte und Dienstleistungen individueller gestalten. Zusätzlich wird vom Kunden eine immer kürzere Lieferzeit gefordert. Dies führt schlussendlich zu einer steigenden Komplexität der Logistikketten und stellt eine große Herausforderung für die Logistik und deren Akteure dar. Diese Entwicklung ist auch auf die große Bedeutung des E-Commerce zurück zu führen – vor allem im Bereich B2C. Vor allem der Einzelhandel ist in Österreich durch den Online-Handel geprägt. Der Bruttojahresumsatz im Internet-Einzelhandel betrug im Jahr 2013 rund 2,9 Milliarden Euro und entspricht damit 4,5 % des gesamten Einzelhandelsvolumens. Dies entspricht einem Anstieg von 30 % innerhalb der letzten 3 Jahre. Auch die Anzahl der Online Shops hat drastisch zugenommen: Im Jahr 2014 verkauften 7.500 Handelsunternehmen ihre Waren online während es 2006 noch 3.200 waren. Untersuchungen zeigen, dass es eine gesteigerte Nachfrage nach höherwertigen Güterarten gibt wobei das Gewicht der Transportaufträge abnimmt. Dies bedeutet, dass von Seiten der Kunden kleinere, individualisierte Güter von höherem Wert nachgefragt werden. Für die Anbieter und die Akteure der Logistik bedeutet diese Entwicklung wiederum neue Anforderungen in Bezug auf Schnelligkeit, Termintreue, Flexibilität und Qualität der angebotenen Leistung, um die Wertsicherung zu garantieren. Durch dieses Bestellverhalten der Konsumenten werden auch die logistischen Prozesse beeinflusst, welche flexibel auf die geänderten Anforderungen reagieren müssen. Diese Entwicklung spiegelt sich auch in der zunehmenden Bedeutung der KEP-Verkehre wieder. </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Auch die Binnenschifffahrt ist vom Trend der Individualisierung und der steigenden Komplexität der Transportprozesse betroffen, da zunehmend individuelle Transportleistungen die Möglichkeiten von Transportbündelungen mindern. Dies ist wiederum ein Trend welcher für die Binnenschifffahrt von Nachteil ist, da in diesem Bereich der Verkehrsträger Straße den großen Vorteil der Netzdichte und Flexibilität bietet. Dennoch können sich vor allem in Ballungszentren, wie großen Städten, Möglichkeiten für den Einsatz des Binnenschiffs für den Transport von kleineres Sendungen ergeben. Als Beispiel kann hier das französische Unternehmen „</a:t>
            </a:r>
            <a:r>
              <a:rPr lang="de-AT" sz="1200" kern="1200" dirty="0" err="1" smtClean="0">
                <a:solidFill>
                  <a:schemeClr val="tx1"/>
                </a:solidFill>
                <a:effectLst/>
                <a:latin typeface="+mn-lt"/>
                <a:ea typeface="+mn-ea"/>
                <a:cs typeface="+mn-cs"/>
              </a:rPr>
              <a:t>Vert</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Chez</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Vous</a:t>
            </a:r>
            <a:r>
              <a:rPr lang="de-AT" sz="1200" kern="1200" dirty="0" smtClean="0">
                <a:solidFill>
                  <a:schemeClr val="tx1"/>
                </a:solidFill>
                <a:effectLst/>
                <a:latin typeface="+mn-lt"/>
                <a:ea typeface="+mn-ea"/>
                <a:cs typeface="+mn-cs"/>
              </a:rPr>
              <a:t>“ genannt werden.</a:t>
            </a:r>
          </a:p>
          <a:p>
            <a:endParaRPr lang="de-AT" sz="1200" kern="1200" dirty="0" smtClean="0">
              <a:solidFill>
                <a:schemeClr val="tx1"/>
              </a:solidFill>
              <a:effectLst/>
              <a:latin typeface="+mn-lt"/>
              <a:ea typeface="+mn-ea"/>
              <a:cs typeface="+mn-cs"/>
            </a:endParaRPr>
          </a:p>
          <a:p>
            <a:r>
              <a:rPr lang="de-DE" sz="1200" b="1" kern="1200" dirty="0" smtClean="0">
                <a:solidFill>
                  <a:schemeClr val="tx1"/>
                </a:solidFill>
                <a:effectLst/>
                <a:latin typeface="+mn-lt"/>
                <a:ea typeface="+mn-ea"/>
                <a:cs typeface="+mn-cs"/>
              </a:rPr>
              <a:t>Kooperation </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Die zunehmende Globalisierung und damit auch die steigende Arbeitsteilung der Wirtschaft hat zur Folge, dass sich viele Unternehmen auf ihre Kernkompetenzen fokussieren. Dadurch gilt es in weiterer Folge vermehrt </a:t>
            </a:r>
            <a:r>
              <a:rPr lang="de-DE" sz="1200" kern="1200" dirty="0" err="1" smtClean="0">
                <a:solidFill>
                  <a:schemeClr val="tx1"/>
                </a:solidFill>
                <a:effectLst/>
                <a:latin typeface="+mn-lt"/>
                <a:ea typeface="+mn-ea"/>
                <a:cs typeface="+mn-cs"/>
              </a:rPr>
              <a:t>Make-or-Buy</a:t>
            </a:r>
            <a:r>
              <a:rPr lang="de-DE" sz="1200" kern="1200" dirty="0" smtClean="0">
                <a:solidFill>
                  <a:schemeClr val="tx1"/>
                </a:solidFill>
                <a:effectLst/>
                <a:latin typeface="+mn-lt"/>
                <a:ea typeface="+mn-ea"/>
                <a:cs typeface="+mn-cs"/>
              </a:rPr>
              <a:t> Entscheidungen zu treffen und so auch mit anderen Unternehmen global zusammen zu arbeiten. So haben sich komplexe Unternehmens- bzw. Zuliefernetzwerke gebildet, welche wiederum vermehrte internationale Waren- und Güterströme zur Folge haben, welche schlussendlich zu einem steigenden Güterverkehr führen. Daher haben sich auch für den Güterverkehr unterschiedliche Herausforderungen ergeben wie beispielsweise die steigenden ökologischen Anforderungen an den Güterverkehr als auch die steigende Bedeutung der Zusammenarbeit der verschiedenen Verkehrsträger, um der gesteigerten Güterverkehrsnachfrage effizient nachzukommen. Dabei kann zwischen einer Kooperation von Akteuren auf der gleichen Stufe der Logistikkette (horizontale Kooperation) und einer Kooperation von Akteuren auf Folgestufen der Logistikkette (vertikale Kooperation) unterschieden werden.</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Aus Sicht der Logistikdienstleister lassen sich unterschiedliche Gründe für eine horizontale oder vertikale Kooperation identifizieren. Für eine horizontale Kooperation sprechen die zunehmende Globalisierung und damit der steigende Kostendruck (Stichwort Billiglohnländer), die hohen Fixkosten im Transportbereich und auch die Deregulierung der Transportindustrie. Durch die horizontale Kooperation lassen sich neue geografische Märkte erschließen, da internationale Transportleistungen angeboten werden können. Zusätzlich können Skaleneffekte genutzt werden, wodurch auch die bestehende Infrastruktur als auch die Transportmittel effizienter ausgelastet werden können. Schlussendlich können so auch Kostenersparnisse realisiert werden. Darüber hinaus können durch horizontale Kooperationen unterschiedliche Logistikdienstleistungen angeboten werden wodurch unterschiedliche Kunden und Märkte angesprochen werden können. Für eine vertikale Kooperation sprechen die zunehmende Konzentration von Unternehmen auf deren Kernkompetenzen sowie die Zunahme des Wettbewerbs und damit der steigende Zeitdruck in der Transportbranche. Durch eine vertikale Kooperation können spezifische Dienstleistungen angeboten werden, um so auch einen Wettbewerbsvorteil zu erzielen. Durch eine enge Einbindung in die Wertschöpfungskette von vor- oder nachgelagerten Akteuren können auch Rationalisierungsgewinne realisiert werden. Vorteil für den Kunden ist beispielsweise die Verbesserung der Transportnachfrage-Prognosesicherheit durch eine längerfristige Zusammenarbeit.</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Auch für die Binnenschifffahrt könnten horizontale oder vertikale Kooperationen die Konkurrenzfähigkeit des Verkehrsträgers erhöhen. So könnten Skaleneffekte dazu führen, dass Binnenschiffe effizient ausgelastet werden und dadurch auch Kostenvorteile realisiert werden können. Da der Transport mit dem Binnenschiff oftmals international und nicht national ist, sind auch internationale Kooperationen durchaus möglich. Auch die Erschließung von neuen Märkten wäre durch Kooperationen möglicherweise einfacher. Durch eine vermehrte Ansiedlung von Betrieben in Hafennähe könnten so auch Kooperationen auf vertikaler Ebene vereinfacht werden. Dies könnte eine vermehrte Integration des Binnenschiffs in die Transportkette begünstigen. </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Quelle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Wittenbrink</a:t>
            </a:r>
            <a:r>
              <a:rPr lang="en-GB" sz="1200" kern="1200" dirty="0" smtClean="0">
                <a:solidFill>
                  <a:schemeClr val="tx1"/>
                </a:solidFill>
                <a:effectLst/>
                <a:latin typeface="+mn-lt"/>
                <a:ea typeface="+mn-ea"/>
                <a:cs typeface="+mn-cs"/>
              </a:rPr>
              <a:t> , 2014, S. 23f</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URL: </a:t>
            </a:r>
            <a:r>
              <a:rPr lang="en-GB" sz="1200" u="none" strike="noStrike" kern="1200" dirty="0" smtClean="0">
                <a:solidFill>
                  <a:schemeClr val="tx1"/>
                </a:solidFill>
                <a:effectLst/>
                <a:latin typeface="+mn-lt"/>
                <a:ea typeface="+mn-ea"/>
                <a:cs typeface="+mn-cs"/>
                <a:hlinkClick r:id="rId3"/>
              </a:rPr>
              <a:t>https://www.wko.at/branchen/handel/Studie__Internet-Einzelhandel_2014.html</a:t>
            </a:r>
            <a:r>
              <a:rPr lang="en-GB" sz="1200" kern="1200" dirty="0" smtClean="0">
                <a:solidFill>
                  <a:schemeClr val="tx1"/>
                </a:solidFill>
                <a:effectLst/>
                <a:latin typeface="+mn-lt"/>
                <a:ea typeface="+mn-ea"/>
                <a:cs typeface="+mn-cs"/>
              </a:rPr>
              <a:t> [21.04.2017]</a:t>
            </a:r>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Holderied</a:t>
            </a:r>
            <a:r>
              <a:rPr lang="de-DE" sz="1200" kern="1200" dirty="0" smtClean="0">
                <a:solidFill>
                  <a:schemeClr val="tx1"/>
                </a:solidFill>
                <a:effectLst/>
                <a:latin typeface="+mn-lt"/>
                <a:ea typeface="+mn-ea"/>
                <a:cs typeface="+mn-cs"/>
              </a:rPr>
              <a:t>, 2005, S. 20</a:t>
            </a:r>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Manner</a:t>
            </a:r>
            <a:r>
              <a:rPr lang="de-DE" sz="1200" kern="1200" dirty="0" smtClean="0">
                <a:solidFill>
                  <a:schemeClr val="tx1"/>
                </a:solidFill>
                <a:effectLst/>
                <a:latin typeface="+mn-lt"/>
                <a:ea typeface="+mn-ea"/>
                <a:cs typeface="+mn-cs"/>
              </a:rPr>
              <a:t>-Romberg, </a:t>
            </a:r>
            <a:r>
              <a:rPr lang="de-DE" sz="1200" kern="1200" dirty="0" err="1" smtClean="0">
                <a:solidFill>
                  <a:schemeClr val="tx1"/>
                </a:solidFill>
                <a:effectLst/>
                <a:latin typeface="+mn-lt"/>
                <a:ea typeface="+mn-ea"/>
                <a:cs typeface="+mn-cs"/>
              </a:rPr>
              <a:t>Symanczyk</a:t>
            </a:r>
            <a:r>
              <a:rPr lang="de-DE" sz="1200" kern="1200" dirty="0" smtClean="0">
                <a:solidFill>
                  <a:schemeClr val="tx1"/>
                </a:solidFill>
                <a:effectLst/>
                <a:latin typeface="+mn-lt"/>
                <a:ea typeface="+mn-ea"/>
                <a:cs typeface="+mn-cs"/>
              </a:rPr>
              <a:t>, &amp; Miller, 2016, S. 4</a:t>
            </a:r>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Holderied</a:t>
            </a:r>
            <a:r>
              <a:rPr lang="de-DE" sz="1200" kern="1200" dirty="0" smtClean="0">
                <a:solidFill>
                  <a:schemeClr val="tx1"/>
                </a:solidFill>
                <a:effectLst/>
                <a:latin typeface="+mn-lt"/>
                <a:ea typeface="+mn-ea"/>
                <a:cs typeface="+mn-cs"/>
              </a:rPr>
              <a:t>, 2005, S. 20</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Pfohl, 2004, S. 141</a:t>
            </a:r>
            <a:endParaRPr lang="de-AT" sz="1200" kern="1200" dirty="0" smtClean="0">
              <a:solidFill>
                <a:schemeClr val="tx1"/>
              </a:solidFill>
              <a:effectLst/>
              <a:latin typeface="+mn-lt"/>
              <a:ea typeface="+mn-ea"/>
              <a:cs typeface="+mn-cs"/>
            </a:endParaRPr>
          </a:p>
          <a:p>
            <a:r>
              <a:rPr lang="de-DE" sz="1200" kern="1200" dirty="0" err="1" smtClean="0">
                <a:solidFill>
                  <a:schemeClr val="tx1"/>
                </a:solidFill>
                <a:effectLst/>
                <a:latin typeface="+mn-lt"/>
                <a:ea typeface="+mn-ea"/>
                <a:cs typeface="+mn-cs"/>
              </a:rPr>
              <a:t>Vahrenkamp</a:t>
            </a:r>
            <a:r>
              <a:rPr lang="de-DE" sz="1200" kern="1200" dirty="0" smtClean="0">
                <a:solidFill>
                  <a:schemeClr val="tx1"/>
                </a:solidFill>
                <a:effectLst/>
                <a:latin typeface="+mn-lt"/>
                <a:ea typeface="+mn-ea"/>
                <a:cs typeface="+mn-cs"/>
              </a:rPr>
              <a:t> &amp; </a:t>
            </a:r>
            <a:r>
              <a:rPr lang="de-DE" sz="1200" kern="1200" dirty="0" err="1" smtClean="0">
                <a:solidFill>
                  <a:schemeClr val="tx1"/>
                </a:solidFill>
                <a:effectLst/>
                <a:latin typeface="+mn-lt"/>
                <a:ea typeface="+mn-ea"/>
                <a:cs typeface="+mn-cs"/>
              </a:rPr>
              <a:t>Kotzab</a:t>
            </a:r>
            <a:r>
              <a:rPr lang="de-DE" sz="1200" kern="1200" dirty="0" smtClean="0">
                <a:solidFill>
                  <a:schemeClr val="tx1"/>
                </a:solidFill>
                <a:effectLst/>
                <a:latin typeface="+mn-lt"/>
                <a:ea typeface="+mn-ea"/>
                <a:cs typeface="+mn-cs"/>
              </a:rPr>
              <a:t>, 2012, S. 18</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Claus, 2015, S. 23ff</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3998598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Die aktuellen Trends weisen eine starke, auf den Kunden ausgerichtete Dienstleistungsorientierung, auf und fordern neue Denkmuster von Logistikern. Die Kunden wollen Logistikdienstleister, die nicht nur bestens vernetzt und vielseitig einsetzbar sind. Sie suchen vor allem Transporteure, die Frachtspitzen bewältigen und auch bei auftretenden Problemen ihre Leistung zuverlässig auf hohem Niveau erbringen können. Neue Technologien wie das Internet der Dinge und Industrie 4.0, aber auch Cloud Computing oder der 3D-Drucker, eröffnen den Partnern in der Wertschöpfungskette neue Wege der Zusammenarbeit und der Kommunikation. Sie sind Katalysatoren für neue Dienstleistungen, und damit auch für neue Geschäftsmodelle.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smtClean="0">
                <a:solidFill>
                  <a:schemeClr val="tx1"/>
                </a:solidFill>
                <a:latin typeface="+mn-lt"/>
                <a:ea typeface="+mn-ea"/>
                <a:cs typeface="+mn-cs"/>
              </a:rPr>
              <a:t>Zusätzlich betreten neue Dienstleister den Markt, welche zielgerichtete Services anbieten und damit als innovativer und attraktiver wahrgenommen werden als traditionelle breit aufgestellte Dienstleister </a:t>
            </a:r>
            <a:endParaRPr lang="de-A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sng" kern="1200" dirty="0" smtClean="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sng" kern="1200" dirty="0" smtClean="0">
                <a:solidFill>
                  <a:schemeClr val="tx1"/>
                </a:solidFill>
                <a:effectLst/>
                <a:latin typeface="+mn-lt"/>
                <a:ea typeface="+mn-ea"/>
                <a:cs typeface="+mn-cs"/>
                <a:hlinkClick r:id="rId3"/>
              </a:rPr>
              <a:t>Quelle:</a:t>
            </a:r>
            <a:r>
              <a:rPr lang="de-AT" sz="1200" u="sng" kern="1200" baseline="0" dirty="0" smtClean="0">
                <a:solidFill>
                  <a:schemeClr val="tx1"/>
                </a:solidFill>
                <a:effectLst/>
                <a:latin typeface="+mn-lt"/>
                <a:ea typeface="+mn-ea"/>
                <a:cs typeface="+mn-cs"/>
                <a:hlinkClick r:id="rId3"/>
              </a:rPr>
              <a:t> </a:t>
            </a:r>
            <a:r>
              <a:rPr lang="de-AT" sz="1200" u="sng" kern="1200" dirty="0" smtClean="0">
                <a:solidFill>
                  <a:schemeClr val="tx1"/>
                </a:solidFill>
                <a:effectLst/>
                <a:latin typeface="+mn-lt"/>
                <a:ea typeface="+mn-ea"/>
                <a:cs typeface="+mn-cs"/>
                <a:hlinkClick r:id="rId3"/>
              </a:rPr>
              <a:t>https://www.strategyand.pwc.com/de/studien/transport-und-logistik-kompass</a:t>
            </a:r>
            <a:endParaRPr lang="de-AT"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smtClean="0">
                <a:solidFill>
                  <a:schemeClr val="tx1"/>
                </a:solidFill>
                <a:latin typeface="+mn-lt"/>
                <a:ea typeface="+mn-ea"/>
                <a:cs typeface="+mn-cs"/>
              </a:rPr>
              <a:t>URL: https://www.strategyand.pwc.com/de/studien/transport-und-logistik-kompass;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smtClean="0">
                <a:solidFill>
                  <a:schemeClr val="tx1"/>
                </a:solidFill>
                <a:latin typeface="+mn-lt"/>
                <a:ea typeface="+mn-ea"/>
                <a:cs typeface="+mn-cs"/>
              </a:rPr>
              <a:t>https://www.kalaidos-fh.ch/Blogs/Posts/2017/01/uf-1065-Logistik-vier-Geschaeftsmodelle </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123710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Die Vision des „Internets der Dinge“ bietet für die Logistikwirtschaft einen zukunftsweisenden Ansatz. Im konkreten Kontext beschreibt sie den autonomen Transport von Waren und Gütern durch inner- und außerbetriebliche Netzwerke. Analog zum Fluss digitaler Information im Internet finden im „Internet der Dinge“ logistische Objekte ihre Wege selbständig, wobei sie an Knotenpunkten unter der Maßgabe der dort gegebenen Bedingungen flexibel über den günstigsten Weg des Weitertransports entscheiden und die dazu notwendigen Ressourcen anfordern. </a:t>
            </a:r>
          </a:p>
          <a:p>
            <a:r>
              <a:rPr lang="de-AT" dirty="0" smtClean="0"/>
              <a:t>Logistik 4.0 bzw. die Nutzung von </a:t>
            </a:r>
            <a:r>
              <a:rPr lang="de-AT" dirty="0" err="1" smtClean="0"/>
              <a:t>Physical</a:t>
            </a:r>
            <a:r>
              <a:rPr lang="de-AT" dirty="0" smtClean="0"/>
              <a:t> Internet und Big Data zur weiteren Optimierung der Warenströme und Effizienzsteigerung der Nutzung von Ressourcen sowie Gestaltung der Prozesse.  </a:t>
            </a:r>
          </a:p>
          <a:p>
            <a:r>
              <a:rPr lang="de-AT" dirty="0" smtClean="0"/>
              <a:t>Während Transport- und Lieferketten in der Vergangenheit meist geschlossene Prozesse und Systeme fix definierter Teilnehmer waren, gibt Logistik 4.0 die Option, daraus offene Netzwerke zu entwickeln, die durch Modularisierung und Schnittstellenmanagement zu und zwischen Ladungen sowie Ladungsträgern auf die bestmögliche Nutzung von Kapazitäten und optimierte Prozessteuerung abzielen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Cloud Computing wird in der Logistik immer stärker genutzt. Größter Treiber des IT-Trends ist das Management von Lieferketten: Da die Komplexität in diesem Bereich deutlich zugenommen hat, wird nach Lösungen gesucht, die das unternehmensübergreifende Management von Supply Chains über </a:t>
            </a:r>
            <a:r>
              <a:rPr lang="de-AT" sz="1200" kern="1200" dirty="0" err="1" smtClean="0">
                <a:solidFill>
                  <a:schemeClr val="tx1"/>
                </a:solidFill>
                <a:effectLst/>
                <a:latin typeface="+mn-lt"/>
                <a:ea typeface="+mn-ea"/>
                <a:cs typeface="+mn-cs"/>
              </a:rPr>
              <a:t>cloud</a:t>
            </a:r>
            <a:r>
              <a:rPr lang="de-AT" sz="1200" kern="1200" dirty="0" smtClean="0">
                <a:solidFill>
                  <a:schemeClr val="tx1"/>
                </a:solidFill>
                <a:effectLst/>
                <a:latin typeface="+mn-lt"/>
                <a:ea typeface="+mn-ea"/>
                <a:cs typeface="+mn-cs"/>
              </a:rPr>
              <a:t>-basierte IT-Anwendungen vereinfachen.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Die größte Veränderung durch den 3D-Druck ergibt sich mit dem Wegfall der kompletten „traditionellen“ Supply Chain. Das nachgefragte Produkt könnte direkt beim Kunden gedruckt werden. Grundsätzlich verlagert sich der Produktionsort durch den Einsatz des Verfahrens schrittweise in Richtung des Gebrauchsortes. Dies hat vor allem eine Reduzierung von langen Transportströmen (</a:t>
            </a:r>
            <a:r>
              <a:rPr lang="de-AT" sz="1200" kern="1200" dirty="0" err="1" smtClean="0">
                <a:solidFill>
                  <a:schemeClr val="tx1"/>
                </a:solidFill>
                <a:effectLst/>
                <a:latin typeface="+mn-lt"/>
                <a:ea typeface="+mn-ea"/>
                <a:cs typeface="+mn-cs"/>
              </a:rPr>
              <a:t>Near</a:t>
            </a:r>
            <a:r>
              <a:rPr lang="de-AT" sz="1200" kern="1200" dirty="0" smtClean="0">
                <a:solidFill>
                  <a:schemeClr val="tx1"/>
                </a:solidFill>
                <a:effectLst/>
                <a:latin typeface="+mn-lt"/>
                <a:ea typeface="+mn-ea"/>
                <a:cs typeface="+mn-cs"/>
              </a:rPr>
              <a:t> Sourcing), Zwischenlagerung und Pufferung zur Folge. Für Logistikdienstleister bedeutet der Einsatz von 3D-Druck auf der einen Seite zwar den Wegfall von Transportumsätzen. Andererseits gibt es aber auch neue Geschäftsbereiche, in denen sich Logistikdienstleister etablieren können, wie zum Beispiel bei der Unterstützung von Kunden bei der Integration des 3D-Drucks in bestehende Wertschöpfungsnetzwerke oder die Spezialisierung auf das Thema „Digital Warehousing“. </a:t>
            </a:r>
          </a:p>
          <a:p>
            <a:endParaRPr lang="de-AT" dirty="0" smtClean="0"/>
          </a:p>
          <a:p>
            <a:r>
              <a:rPr lang="de-AT" dirty="0" smtClean="0"/>
              <a:t>Quelle:</a:t>
            </a:r>
            <a:r>
              <a:rPr lang="de-AT" baseline="0" dirty="0" smtClean="0"/>
              <a:t> https://www.vdi.de/fileadmin/vdi_de/redakteur/dps_bilder/TZ/2009/Band%2080_IdD_komplett.pdf</a:t>
            </a:r>
          </a:p>
          <a:p>
            <a:r>
              <a:rPr lang="de-AT" baseline="0" dirty="0" smtClean="0"/>
              <a:t>https://www.wko.at/branchen/ooe/transport-verkehr/spedition-logistik/1---4.0-Branchenleitfaden-WKOOe-Fachgruppe.pdf</a:t>
            </a:r>
          </a:p>
          <a:p>
            <a:r>
              <a:rPr lang="de-AT" baseline="0" dirty="0" smtClean="0"/>
              <a:t>https://www.logistik-heute.de/Logistik-News-Logistik-Nachrichten/Markt-News/15213/Cloud-Loesungen-werden-fuer-die-Logistik-immer-wichtiger-Studie-Siegeszug-de</a:t>
            </a:r>
          </a:p>
          <a:p>
            <a:r>
              <a:rPr lang="de-AT" sz="1200" kern="1200" dirty="0" smtClean="0">
                <a:solidFill>
                  <a:schemeClr val="tx1"/>
                </a:solidFill>
                <a:effectLst/>
                <a:latin typeface="+mn-lt"/>
                <a:ea typeface="+mn-ea"/>
                <a:cs typeface="+mn-cs"/>
                <a:hlinkClick r:id="rId3"/>
              </a:rPr>
              <a:t>http://www.bvl.de/misc/filePush.php?id=26097</a:t>
            </a:r>
            <a:r>
              <a:rPr lang="de-AT" sz="1200" kern="1200" dirty="0" smtClean="0">
                <a:solidFill>
                  <a:schemeClr val="tx1"/>
                </a:solidFill>
                <a:effectLst/>
                <a:latin typeface="+mn-lt"/>
                <a:ea typeface="+mn-ea"/>
                <a:cs typeface="+mn-cs"/>
              </a:rPr>
              <a:t>.</a:t>
            </a:r>
            <a:endParaRPr lang="de-AT" baseline="0" dirty="0" smtClean="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2896700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2066809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smtClean="0">
                <a:solidFill>
                  <a:schemeClr val="tx1"/>
                </a:solidFill>
                <a:latin typeface="+mn-lt"/>
                <a:ea typeface="+mn-ea"/>
                <a:cs typeface="+mn-cs"/>
              </a:rPr>
              <a:t>Experten zu Folge werden sich vor allem in vier Bereichen neue Geschäftsmodelle entwickeln: </a:t>
            </a:r>
            <a:r>
              <a:rPr lang="de-AT" b="0" dirty="0" smtClean="0"/>
              <a:t>Lokale Service Provider (Häfen),</a:t>
            </a:r>
            <a:r>
              <a:rPr lang="de-AT" b="0" baseline="0" dirty="0" smtClean="0"/>
              <a:t> </a:t>
            </a:r>
            <a:r>
              <a:rPr lang="de-AT" b="0" dirty="0" smtClean="0"/>
              <a:t>Buchungs- und Optimierungsplattformen,</a:t>
            </a:r>
            <a:r>
              <a:rPr lang="de-AT" b="0" baseline="0" dirty="0" smtClean="0"/>
              <a:t> </a:t>
            </a:r>
            <a:r>
              <a:rPr lang="de-AT" b="0" dirty="0" smtClean="0"/>
              <a:t>Big Data Manipulators</a:t>
            </a:r>
            <a:r>
              <a:rPr lang="de-AT" b="0" baseline="0" dirty="0" smtClean="0"/>
              <a:t> und </a:t>
            </a:r>
            <a:r>
              <a:rPr lang="de-AT" b="0" dirty="0" smtClean="0"/>
              <a:t>Hybrid Carriers.</a:t>
            </a:r>
          </a:p>
          <a:p>
            <a:r>
              <a:rPr lang="de-AT" b="0" dirty="0" smtClean="0"/>
              <a:t>Diese Bereiche werden in den nachstehenden Folien genauer betrachtet.</a:t>
            </a:r>
          </a:p>
          <a:p>
            <a:endParaRPr lang="de-AT"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smtClean="0"/>
              <a:t>Quelle: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smtClean="0">
                <a:solidFill>
                  <a:schemeClr val="tx1"/>
                </a:solidFill>
                <a:latin typeface="+mn-lt"/>
                <a:ea typeface="+mn-ea"/>
                <a:cs typeface="+mn-cs"/>
              </a:rPr>
              <a:t>URL: https://www.strategyand.pwc.com/de/studien/transport-und-logistik-kompass; https://www.kalaidos-fh.ch/Blogs/Posts/2017/01/uf-1065-Logistik-vier-Geschaeftsmodelle </a:t>
            </a:r>
            <a:endParaRPr lang="de-AT" sz="1200" kern="1200" dirty="0" smtClean="0">
              <a:solidFill>
                <a:schemeClr val="tx1"/>
              </a:solidFill>
              <a:effectLst/>
              <a:latin typeface="+mn-lt"/>
              <a:ea typeface="+mn-ea"/>
              <a:cs typeface="+mn-cs"/>
            </a:endParaRPr>
          </a:p>
          <a:p>
            <a:endParaRPr lang="de-AT" b="0" dirty="0" smtClean="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3601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mn-ea"/>
                <a:cs typeface="+mn-cs"/>
              </a:rPr>
              <a:t>Die in dieser Folie genannten Fragen können als Aufwärmübung zum Thema „innovative</a:t>
            </a:r>
            <a:r>
              <a:rPr lang="de-DE" sz="1200" kern="1200" baseline="0" dirty="0" smtClean="0">
                <a:solidFill>
                  <a:schemeClr val="tx1"/>
                </a:solidFill>
                <a:effectLst/>
                <a:latin typeface="+mn-lt"/>
                <a:ea typeface="+mn-ea"/>
                <a:cs typeface="+mn-cs"/>
              </a:rPr>
              <a:t> Geschäftsmodelle</a:t>
            </a:r>
            <a:r>
              <a:rPr lang="de-DE" sz="1200" kern="1200" dirty="0" smtClean="0">
                <a:solidFill>
                  <a:schemeClr val="tx1"/>
                </a:solidFill>
                <a:effectLst/>
                <a:latin typeface="+mn-lt"/>
                <a:ea typeface="+mn-ea"/>
                <a:cs typeface="+mn-cs"/>
              </a:rPr>
              <a:t>" dienen.</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Das Ziel ist es die Fragen in Form eines Plenums mit </a:t>
            </a:r>
            <a:r>
              <a:rPr lang="de-DE" sz="1200" kern="1200" dirty="0" err="1" smtClean="0">
                <a:solidFill>
                  <a:schemeClr val="tx1"/>
                </a:solidFill>
                <a:effectLst/>
                <a:latin typeface="+mn-lt"/>
                <a:ea typeface="+mn-ea"/>
                <a:cs typeface="+mn-cs"/>
              </a:rPr>
              <a:t>WirtschaftspartnerInnen</a:t>
            </a:r>
            <a:r>
              <a:rPr lang="de-DE" sz="1200" kern="1200" dirty="0" smtClean="0">
                <a:solidFill>
                  <a:schemeClr val="tx1"/>
                </a:solidFill>
                <a:effectLst/>
                <a:latin typeface="+mn-lt"/>
                <a:ea typeface="+mn-ea"/>
                <a:cs typeface="+mn-cs"/>
              </a:rPr>
              <a:t> zu diskutieren. Die Antworten auf diese Fragen werden im weiteren Verlauf der Präsentation geklärt. Dem zufolge können diese im Anschluss an die Präsentation erneut aufgegriffen und diskutiert werden. </a:t>
            </a:r>
            <a:endParaRPr lang="de-A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b="1" baseline="0" dirty="0" smtClean="0"/>
              <a:t>Diskussionsfragen (5-10 Minuten Diskussion)</a:t>
            </a:r>
            <a:r>
              <a:rPr lang="de-AT" baseline="0" dirty="0" smtClean="0"/>
              <a:t>: </a:t>
            </a:r>
          </a:p>
          <a:p>
            <a:r>
              <a:rPr lang="de-AT" sz="1200" kern="1200" dirty="0" smtClean="0">
                <a:solidFill>
                  <a:schemeClr val="tx1"/>
                </a:solidFill>
                <a:effectLst/>
                <a:latin typeface="+mn-lt"/>
                <a:ea typeface="+mn-ea"/>
                <a:cs typeface="+mn-cs"/>
              </a:rPr>
              <a:t>Welche relevanten Geschäftsmodelle für die Binnenschifffahrt werden zukünftig entstehen?</a:t>
            </a:r>
          </a:p>
          <a:p>
            <a:r>
              <a:rPr lang="de-AT" sz="1200" kern="1200" dirty="0" smtClean="0">
                <a:solidFill>
                  <a:schemeClr val="tx1"/>
                </a:solidFill>
                <a:effectLst/>
                <a:latin typeface="+mn-lt"/>
                <a:ea typeface="+mn-ea"/>
                <a:cs typeface="+mn-cs"/>
              </a:rPr>
              <a:t>Welche Treiber für die Entwicklung innovativer Geschäftsmodelle gibt es?</a:t>
            </a:r>
          </a:p>
          <a:p>
            <a:r>
              <a:rPr lang="de-AT" sz="1200" kern="1200" dirty="0" smtClean="0">
                <a:solidFill>
                  <a:schemeClr val="tx1"/>
                </a:solidFill>
                <a:effectLst/>
                <a:latin typeface="+mn-lt"/>
                <a:ea typeface="+mn-ea"/>
                <a:cs typeface="+mn-cs"/>
              </a:rPr>
              <a:t>Welche Innovationen können durch den erhöhten Wunsch nach  Nachhaltigkeit entstehen?</a:t>
            </a:r>
          </a:p>
          <a:p>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r>
              <a:rPr lang="de-AT" sz="1200" b="1" kern="1200" dirty="0" smtClean="0">
                <a:solidFill>
                  <a:schemeClr val="tx1"/>
                </a:solidFill>
                <a:effectLst/>
                <a:latin typeface="+mn-lt"/>
                <a:ea typeface="+mn-ea"/>
                <a:cs typeface="+mn-cs"/>
              </a:rPr>
              <a:t>Mögliche Hilfestellungen für eine Diskussion:</a:t>
            </a:r>
            <a:endParaRPr lang="de-A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Digitalisierung</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Nachhaltigkeit</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Infrastruktur</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IT-Entwicklung</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Neue</a:t>
            </a:r>
            <a:r>
              <a:rPr lang="de-AT" sz="1200" kern="1200" baseline="0" dirty="0" smtClean="0">
                <a:solidFill>
                  <a:schemeClr val="tx1"/>
                </a:solidFill>
                <a:effectLst/>
                <a:latin typeface="+mn-lt"/>
                <a:ea typeface="+mn-ea"/>
                <a:cs typeface="+mn-cs"/>
              </a:rPr>
              <a:t> Technologien</a:t>
            </a:r>
          </a:p>
          <a:p>
            <a:pPr marL="171450" lvl="0" indent="-171450">
              <a:buFont typeface="Arial" panose="020B0604020202020204" pitchFamily="34" charset="0"/>
              <a:buChar char="•"/>
            </a:pPr>
            <a:r>
              <a:rPr lang="de-AT" sz="1200" kern="1200" baseline="0" dirty="0" smtClean="0">
                <a:solidFill>
                  <a:schemeClr val="tx1"/>
                </a:solidFill>
                <a:effectLst/>
                <a:latin typeface="+mn-lt"/>
                <a:ea typeface="+mn-ea"/>
                <a:cs typeface="+mn-cs"/>
              </a:rPr>
              <a:t>Kooperationen</a:t>
            </a:r>
            <a:endParaRPr lang="de-A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Transportkonzepte</a:t>
            </a:r>
            <a:endParaRPr lang="de-AT" sz="1200" kern="1200" dirty="0" smtClean="0">
              <a:solidFill>
                <a:schemeClr val="tx1"/>
              </a:solidFill>
              <a:effectLst/>
              <a:latin typeface="+mn-lt"/>
              <a:ea typeface="+mn-ea"/>
              <a:cs typeface="+mn-cs"/>
            </a:endParaRPr>
          </a:p>
          <a:p>
            <a:pPr defTabSz="914257">
              <a:defRPr/>
            </a:pPr>
            <a:endParaRPr lang="en-US" baseline="0" noProof="0"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1281078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Lokale Service Provider – darunter kann man lokal agierende Logistikdienstleister verstehen, welche keine Ausweitung ihrer Dienstleistung anstreben. Als Beispiele können Unternehmen genannt werden, welche nur in bestimmten Städten Lieferungen anbieten.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Sind regional begrenzt agierende Unternehmen. Sie adaptieren das konventionelle Modell einer zentralisierten Lagerhaltung und eines ausgedehnten Transportnetzwerks für ein lokales, begrenztes Verteilersystem, welches die Vorteile von Geschwindigkeit und dynamischer Flexibilität beinhaltet, aber zu geringeren Kosten und mehr Effizienz führt. Ein Beispiel für diese Entwicklung sind die Pläne des führenden Onlinehändlers Amazon, der ein eigenes, auf den Großraum München begrenztes, regionales Logistiknetzwerk etablieren will. Die Idee ist nicht unbedingt neu, denn beispielsweise wurde auch der Paketdienst Hermes vor über vierzig Jahren von der Versandhandelsgruppe Otto zu dem Zweck gegründet, das Unternehmen von der damals noch staatlichen Deutschen Post unabhängiger zu machen. Es ist durchaus denkbar, dass künftig weitere branchenfremde Unternehmen diesen Weg einschlagen könnten, denn die digitalen Möglichkeiten erleichtern heute den Marktzugang enorm. So nutzen auch große Verlader etwa die Dienstleistungen von </a:t>
            </a:r>
            <a:r>
              <a:rPr lang="de-AT" sz="1200" kern="1200" dirty="0" err="1" smtClean="0">
                <a:solidFill>
                  <a:schemeClr val="tx1"/>
                </a:solidFill>
                <a:effectLst/>
                <a:latin typeface="+mn-lt"/>
                <a:ea typeface="+mn-ea"/>
                <a:cs typeface="+mn-cs"/>
              </a:rPr>
              <a:t>tiramizoo</a:t>
            </a:r>
            <a:r>
              <a:rPr lang="de-AT" sz="1200" kern="1200" dirty="0" smtClean="0">
                <a:solidFill>
                  <a:schemeClr val="tx1"/>
                </a:solidFill>
                <a:effectLst/>
                <a:latin typeface="+mn-lt"/>
                <a:ea typeface="+mn-ea"/>
                <a:cs typeface="+mn-cs"/>
              </a:rPr>
              <a:t>, einem Unternehmen, das sich auf Same Day </a:t>
            </a:r>
            <a:r>
              <a:rPr lang="de-AT" sz="1200" kern="1200" dirty="0" err="1" smtClean="0">
                <a:solidFill>
                  <a:schemeClr val="tx1"/>
                </a:solidFill>
                <a:effectLst/>
                <a:latin typeface="+mn-lt"/>
                <a:ea typeface="+mn-ea"/>
                <a:cs typeface="+mn-cs"/>
              </a:rPr>
              <a:t>Delivery</a:t>
            </a:r>
            <a:r>
              <a:rPr lang="de-AT" sz="1200" kern="1200" dirty="0" smtClean="0">
                <a:solidFill>
                  <a:schemeClr val="tx1"/>
                </a:solidFill>
                <a:effectLst/>
                <a:latin typeface="+mn-lt"/>
                <a:ea typeface="+mn-ea"/>
                <a:cs typeface="+mn-cs"/>
              </a:rPr>
              <a:t> spezialisiert hat und diesen Service in Kooperation mit lokalen Kurierpartnern mittlerweile in 18 Großstädten anbietet.</a:t>
            </a:r>
          </a:p>
          <a:p>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Häfen dienen als Verbindungsachse zwischen Produzenten und Kunden, vernetzen internationale Märkte und sind der Antreiber für regionale sowie weltweite Warenströme. Sie leisten entscheidende Beiträge zur Optimierung von Transportketten. Dazu erstellen und realisieren sie kundenindividuelle, auf die unterschiedlichsten Anforderungen zugeschnittene Konzepte und Lösungen.</a:t>
            </a:r>
            <a:endParaRPr lang="de-AT" sz="1200" kern="1200" dirty="0" smtClean="0">
              <a:solidFill>
                <a:schemeClr val="tx1"/>
              </a:solidFill>
              <a:effectLst/>
              <a:latin typeface="+mn-lt"/>
              <a:ea typeface="+mn-ea"/>
              <a:cs typeface="+mn-cs"/>
            </a:endParaRPr>
          </a:p>
          <a:p>
            <a:endParaRPr lang="de-AT" dirty="0" smtClean="0"/>
          </a:p>
          <a:p>
            <a:r>
              <a:rPr lang="de-AT" dirty="0" smtClean="0"/>
              <a:t>Quelle: https://www.strategyand.pwc.com/de/studien/transport-und-logistik-kompass</a:t>
            </a:r>
          </a:p>
          <a:p>
            <a:r>
              <a:rPr lang="de-AT" dirty="0" smtClean="0"/>
              <a:t>http://www.duisport.de/unternehmen/ueber-uns.html</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1499530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b="1" kern="1200" dirty="0" smtClean="0">
                <a:solidFill>
                  <a:schemeClr val="tx1"/>
                </a:solidFill>
                <a:effectLst/>
                <a:latin typeface="+mn-lt"/>
                <a:ea typeface="+mn-ea"/>
                <a:cs typeface="+mn-cs"/>
              </a:rPr>
              <a:t>European Gateway Services</a:t>
            </a:r>
            <a:r>
              <a:rPr lang="de-DE" sz="1200" kern="1200" dirty="0" smtClean="0">
                <a:solidFill>
                  <a:schemeClr val="tx1"/>
                </a:solidFill>
                <a:effectLst/>
                <a:latin typeface="+mn-lt"/>
                <a:ea typeface="+mn-ea"/>
                <a:cs typeface="+mn-cs"/>
              </a:rPr>
              <a:t>:</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EGS bietet ein Netzwerk an Schienen – und Binnenschifffahrtsverbindungen zwischen Rotterdam und anderen </a:t>
            </a:r>
            <a:r>
              <a:rPr lang="de-DE" sz="1200" kern="1200" dirty="0" err="1" smtClean="0">
                <a:solidFill>
                  <a:schemeClr val="tx1"/>
                </a:solidFill>
                <a:effectLst/>
                <a:latin typeface="+mn-lt"/>
                <a:ea typeface="+mn-ea"/>
                <a:cs typeface="+mn-cs"/>
              </a:rPr>
              <a:t>Hinterlandterminals</a:t>
            </a:r>
            <a:r>
              <a:rPr lang="de-DE" sz="1200" kern="1200" dirty="0" smtClean="0">
                <a:solidFill>
                  <a:schemeClr val="tx1"/>
                </a:solidFill>
                <a:effectLst/>
                <a:latin typeface="+mn-lt"/>
                <a:ea typeface="+mn-ea"/>
                <a:cs typeface="+mn-cs"/>
              </a:rPr>
              <a:t> in Europa. Auf der Website wird eine Übersicht über das Transportnetz inkl. Fahrtzeiten geboten sowie über die Leistungen der einzelnen Terminals. Für Reedereien, Logistikdienstleister, Transportfirmen und Verlader bietet EGS auch weitere Services an wie Transportplanung. </a:t>
            </a:r>
            <a:endParaRPr lang="de-A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u="none" strike="noStrike" kern="1200" dirty="0" smtClean="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hlinkClick r:id="rId3"/>
              </a:rPr>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none" strike="noStrike" kern="1200" dirty="0" smtClean="0">
                <a:solidFill>
                  <a:schemeClr val="tx1"/>
                </a:solidFill>
                <a:effectLst/>
                <a:latin typeface="+mn-lt"/>
                <a:ea typeface="+mn-ea"/>
                <a:cs typeface="+mn-cs"/>
                <a:hlinkClick r:id="rId3"/>
              </a:rPr>
              <a:t>http://www.europeangatewayservices.com/de</a:t>
            </a:r>
            <a:r>
              <a:rPr lang="de-DE" sz="1200" kern="1200" dirty="0" smtClean="0">
                <a:solidFill>
                  <a:schemeClr val="tx1"/>
                </a:solidFill>
                <a:effectLst/>
                <a:latin typeface="+mn-lt"/>
                <a:ea typeface="+mn-ea"/>
                <a:cs typeface="+mn-cs"/>
              </a:rPr>
              <a:t> [24.02.2017]</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3591959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dirty="0" smtClean="0">
                <a:solidFill>
                  <a:schemeClr val="tx1"/>
                </a:solidFill>
                <a:effectLst/>
                <a:latin typeface="+mn-lt"/>
                <a:ea typeface="+mn-ea"/>
                <a:cs typeface="+mn-cs"/>
              </a:rPr>
              <a:t>Buchungs- und Optimierungsplattformen</a:t>
            </a:r>
            <a:r>
              <a:rPr lang="de-AT" sz="1200" kern="1200" dirty="0" smtClean="0">
                <a:solidFill>
                  <a:schemeClr val="tx1"/>
                </a:solidFill>
                <a:effectLst/>
                <a:latin typeface="+mn-lt"/>
                <a:ea typeface="+mn-ea"/>
                <a:cs typeface="+mn-cs"/>
              </a:rPr>
              <a:t> – durch die Digitalisierung können mit Hilfe von online Plattformen flexible Transportbörsen erstellt werden. Dabei können Transportdienstleistungen national oder international angeboten und nachgefragt werden. Weitere Services wie Nachverfolgung der Sendung oder Informationen bei Störungen werden ebenfalls geboten.</a:t>
            </a:r>
          </a:p>
          <a:p>
            <a:endParaRPr lang="de-AT" dirty="0" smtClean="0"/>
          </a:p>
          <a:p>
            <a:r>
              <a:rPr lang="de-AT" sz="1200" kern="1200" dirty="0" smtClean="0">
                <a:solidFill>
                  <a:schemeClr val="tx1"/>
                </a:solidFill>
                <a:effectLst/>
                <a:latin typeface="+mn-lt"/>
                <a:ea typeface="+mn-ea"/>
                <a:cs typeface="+mn-cs"/>
              </a:rPr>
              <a:t>Voraussetzung für die Umsetzung ist, dass die Transparenz entlang der gesamten Wertschöpfungskette gewährleistet ist, eine Voraussetzung, die in vielen Unternehmen zunächst noch geschaffen werden muss. Oftmals sind die gewünschten Daten nicht vorhanden, Schnittstellen sind nicht definiert oder die Datenqualität ist unzureichend. </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Quelle: </a:t>
            </a:r>
            <a:r>
              <a:rPr lang="de-AT" sz="1200" u="sng" kern="1200" dirty="0" smtClean="0">
                <a:solidFill>
                  <a:schemeClr val="tx1"/>
                </a:solidFill>
                <a:effectLst/>
                <a:latin typeface="+mn-lt"/>
                <a:ea typeface="+mn-ea"/>
                <a:cs typeface="+mn-cs"/>
                <a:hlinkClick r:id="rId3"/>
              </a:rPr>
              <a:t>https://www.bvl.de/presse/meldungen/trends-und-strategien-in-logistik-und-supply-chain-management</a:t>
            </a:r>
            <a:r>
              <a:rPr lang="de-AT" sz="1200" kern="1200" dirty="0" smtClean="0">
                <a:solidFill>
                  <a:schemeClr val="tx1"/>
                </a:solidFill>
                <a:effectLst/>
                <a:latin typeface="+mn-lt"/>
                <a:ea typeface="+mn-ea"/>
                <a:cs typeface="+mn-cs"/>
              </a:rPr>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2404344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smtClean="0">
                <a:solidFill>
                  <a:schemeClr val="tx1"/>
                </a:solidFill>
                <a:effectLst/>
                <a:latin typeface="+mn-lt"/>
                <a:ea typeface="+mn-ea"/>
                <a:cs typeface="+mn-cs"/>
              </a:rPr>
              <a:t>Bargelink</a:t>
            </a:r>
            <a:r>
              <a:rPr lang="de-DE" sz="1200" kern="1200" dirty="0" smtClean="0">
                <a:solidFill>
                  <a:schemeClr val="tx1"/>
                </a:solidFill>
                <a:effectLst/>
                <a:latin typeface="+mn-lt"/>
                <a:ea typeface="+mn-ea"/>
                <a:cs typeface="+mn-cs"/>
              </a:rPr>
              <a:t>:</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Auf dieser europäischen online Plattform können Nutzer Ladungen und freie Kapazitäten anbieten oder suchen.</a:t>
            </a:r>
            <a:r>
              <a:rPr lang="de-DE" sz="1200" b="1" kern="120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pPr lvl="0"/>
            <a:r>
              <a:rPr lang="de-DE" sz="1200" b="1" kern="1200" dirty="0" err="1" smtClean="0">
                <a:solidFill>
                  <a:schemeClr val="tx1"/>
                </a:solidFill>
                <a:effectLst/>
                <a:latin typeface="+mn-lt"/>
                <a:ea typeface="+mn-ea"/>
                <a:cs typeface="+mn-cs"/>
              </a:rPr>
              <a:t>CargoPlattform</a:t>
            </a:r>
            <a:r>
              <a:rPr lang="de-DE" sz="1200" kern="1200" dirty="0" smtClean="0">
                <a:solidFill>
                  <a:schemeClr val="tx1"/>
                </a:solidFill>
                <a:effectLst/>
                <a:latin typeface="+mn-lt"/>
                <a:ea typeface="+mn-ea"/>
                <a:cs typeface="+mn-cs"/>
              </a:rPr>
              <a:t>:</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Auf dieser online Plattform werden die beiden online Märkte Bargelink.com und Railcargo-Online.com gebündelt. Dadurch sollen Synergieeffekte zwischen den Verkehrsträgern Schiene und Binnenwasserstraße genutzt werden können. Es werden Informationen über die beiden Marktplätze angeboten sowie Termine, Aktionen und Informationen zu neuen Entwicklungen angeboten. </a:t>
            </a:r>
            <a:endParaRPr lang="de-A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none" strike="noStrike" kern="1200" dirty="0" smtClean="0">
                <a:solidFill>
                  <a:schemeClr val="tx1"/>
                </a:solidFill>
                <a:effectLst/>
                <a:latin typeface="+mn-lt"/>
                <a:ea typeface="+mn-ea"/>
                <a:cs typeface="+mn-cs"/>
                <a:hlinkClick r:id="rId3"/>
              </a:rPr>
              <a:t>http://direct.bargelink.com/</a:t>
            </a:r>
            <a:r>
              <a:rPr lang="de-DE" sz="1200" kern="1200" dirty="0" smtClean="0">
                <a:solidFill>
                  <a:schemeClr val="tx1"/>
                </a:solidFill>
                <a:effectLst/>
                <a:latin typeface="+mn-lt"/>
                <a:ea typeface="+mn-ea"/>
                <a:cs typeface="+mn-cs"/>
              </a:rPr>
              <a:t> [21.04.2017]</a:t>
            </a:r>
            <a:r>
              <a:rPr lang="de-DE" sz="1200" u="none" strike="noStrike" kern="1200" dirty="0" smtClean="0">
                <a:solidFill>
                  <a:schemeClr val="tx1"/>
                </a:solidFill>
                <a:effectLst/>
                <a:latin typeface="+mn-lt"/>
                <a:ea typeface="+mn-ea"/>
                <a:cs typeface="+mn-cs"/>
                <a:hlinkClick r:id="rId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none" strike="noStrike" kern="1200" dirty="0" smtClean="0">
                <a:solidFill>
                  <a:schemeClr val="tx1"/>
                </a:solidFill>
                <a:effectLst/>
                <a:latin typeface="+mn-lt"/>
                <a:ea typeface="+mn-ea"/>
                <a:cs typeface="+mn-cs"/>
                <a:hlinkClick r:id="rId4"/>
              </a:rPr>
              <a:t>http://www.cargo-platform.com/faq/</a:t>
            </a:r>
            <a:r>
              <a:rPr lang="de-DE" sz="1200" kern="1200" dirty="0" smtClean="0">
                <a:solidFill>
                  <a:schemeClr val="tx1"/>
                </a:solidFill>
                <a:effectLst/>
                <a:latin typeface="+mn-lt"/>
                <a:ea typeface="+mn-ea"/>
                <a:cs typeface="+mn-cs"/>
              </a:rPr>
              <a:t> [21.04.2017]</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653094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effectLst/>
                <a:latin typeface="+mn-lt"/>
                <a:ea typeface="+mn-ea"/>
                <a:cs typeface="+mn-cs"/>
              </a:rPr>
              <a:t>Imperial </a:t>
            </a:r>
            <a:r>
              <a:rPr lang="de-DE" sz="1200" b="1" kern="1200" dirty="0" err="1" smtClean="0">
                <a:solidFill>
                  <a:schemeClr val="tx1"/>
                </a:solidFill>
                <a:effectLst/>
                <a:latin typeface="+mn-lt"/>
                <a:ea typeface="+mn-ea"/>
                <a:cs typeface="+mn-cs"/>
              </a:rPr>
              <a:t>Freight</a:t>
            </a:r>
            <a:r>
              <a:rPr lang="de-DE" sz="1200" b="1" kern="1200" dirty="0" smtClean="0">
                <a:solidFill>
                  <a:schemeClr val="tx1"/>
                </a:solidFill>
                <a:effectLst/>
                <a:latin typeface="+mn-lt"/>
                <a:ea typeface="+mn-ea"/>
                <a:cs typeface="+mn-cs"/>
              </a:rPr>
              <a:t> Management System (IFMS):</a:t>
            </a:r>
            <a:r>
              <a:rPr lang="de-DE" sz="1200" kern="1200" dirty="0" smtClean="0">
                <a:solidFill>
                  <a:schemeClr val="tx1"/>
                </a:solidFill>
                <a:effectLst/>
                <a:latin typeface="+mn-lt"/>
                <a:ea typeface="+mn-ea"/>
                <a:cs typeface="+mn-cs"/>
              </a:rPr>
              <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IFMS ist eine webbasierte Plattform, um verfügbaren Schiffsraum eines Binnenschiffs anzubieten und Ladungen zu bündeln – per PC, Tablet oder Smartphone kann auf Ladungsangebot zugegriffen werden und je nach Möglichkeiten gefiltert werden, um das Binnenschiff optimal auszulasten.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none" strike="noStrike" kern="1200" dirty="0" smtClean="0">
                <a:solidFill>
                  <a:schemeClr val="tx1"/>
                </a:solidFill>
                <a:effectLst/>
                <a:latin typeface="+mn-lt"/>
                <a:ea typeface="+mn-ea"/>
                <a:cs typeface="+mn-cs"/>
                <a:hlinkClick r:id="rId3"/>
              </a:rPr>
              <a:t>http://www.ifms-freight.com/de/ifms-ihre-frachtboerse-fuer-binnenschifffahrt/</a:t>
            </a:r>
            <a:r>
              <a:rPr lang="de-DE" sz="1200" kern="1200" dirty="0" smtClean="0">
                <a:solidFill>
                  <a:schemeClr val="tx1"/>
                </a:solidFill>
                <a:effectLst/>
                <a:latin typeface="+mn-lt"/>
                <a:ea typeface="+mn-ea"/>
                <a:cs typeface="+mn-cs"/>
              </a:rPr>
              <a:t> [21.04.2017]</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3822524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smtClean="0">
                <a:solidFill>
                  <a:schemeClr val="tx1"/>
                </a:solidFill>
                <a:effectLst/>
                <a:latin typeface="+mn-lt"/>
                <a:ea typeface="+mn-ea"/>
                <a:cs typeface="+mn-cs"/>
              </a:rPr>
              <a:t>FreightHub</a:t>
            </a:r>
            <a:r>
              <a:rPr lang="de-DE" sz="1200" b="1" kern="1200" dirty="0" smtClean="0">
                <a:solidFill>
                  <a:schemeClr val="tx1"/>
                </a:solidFill>
                <a:effectLst/>
                <a:latin typeface="+mn-lt"/>
                <a:ea typeface="+mn-ea"/>
                <a:cs typeface="+mn-cs"/>
              </a:rPr>
              <a:t>:</a:t>
            </a:r>
            <a:br>
              <a:rPr lang="de-DE" sz="1200" b="1"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Auf dieser Plattform können Transporte einfach geplant und in Auftrag gegeben werden. Dabei hat der Kunde die Möglichkeit sich für einen bestimmten Transport mit vorgegebenen Akteuren zu entscheiden. Die Sendung kann anschließend nachverfolgt werden. Das Unternehmen bietet auch weitere Services wie Abwicklung der Verzollung.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Quelle: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none" strike="noStrike" kern="1200" dirty="0" smtClean="0">
                <a:solidFill>
                  <a:schemeClr val="tx1"/>
                </a:solidFill>
                <a:effectLst/>
                <a:latin typeface="+mn-lt"/>
                <a:ea typeface="+mn-ea"/>
                <a:cs typeface="+mn-cs"/>
                <a:hlinkClick r:id="rId3"/>
              </a:rPr>
              <a:t>https://freighthub.com/de/services-de/</a:t>
            </a:r>
            <a:r>
              <a:rPr lang="de-DE" sz="1200" kern="1200" dirty="0" smtClean="0">
                <a:solidFill>
                  <a:schemeClr val="tx1"/>
                </a:solidFill>
                <a:effectLst/>
                <a:latin typeface="+mn-lt"/>
                <a:ea typeface="+mn-ea"/>
                <a:cs typeface="+mn-cs"/>
              </a:rPr>
              <a:t> [21.04.2017]</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3293855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dirty="0" err="1" smtClean="0">
                <a:solidFill>
                  <a:schemeClr val="tx1"/>
                </a:solidFill>
                <a:effectLst/>
                <a:latin typeface="+mn-lt"/>
                <a:ea typeface="+mn-ea"/>
                <a:cs typeface="+mn-cs"/>
              </a:rPr>
              <a:t>UShip</a:t>
            </a:r>
            <a:r>
              <a:rPr lang="de-AT" sz="1200" kern="1200" dirty="0" smtClean="0">
                <a:solidFill>
                  <a:schemeClr val="tx1"/>
                </a:solidFill>
                <a:effectLst/>
                <a:latin typeface="+mn-lt"/>
                <a:ea typeface="+mn-ea"/>
                <a:cs typeface="+mn-cs"/>
              </a:rPr>
              <a:t>:</a:t>
            </a:r>
            <a:br>
              <a:rPr lang="de-AT" sz="1200" kern="1200" dirty="0" smtClean="0">
                <a:solidFill>
                  <a:schemeClr val="tx1"/>
                </a:solidFill>
                <a:effectLst/>
                <a:latin typeface="+mn-lt"/>
                <a:ea typeface="+mn-ea"/>
                <a:cs typeface="+mn-cs"/>
              </a:rPr>
            </a:br>
            <a:r>
              <a:rPr lang="de-AT" sz="1200" kern="1200" dirty="0" smtClean="0">
                <a:solidFill>
                  <a:schemeClr val="tx1"/>
                </a:solidFill>
                <a:effectLst/>
                <a:latin typeface="+mn-lt"/>
                <a:ea typeface="+mn-ea"/>
                <a:cs typeface="+mn-cs"/>
              </a:rPr>
              <a:t>Auf diesem online Markplatz können Transportleistungen angeboten oder nachgefragt werden. Fokus liegt dabei jedoch auf den LKW und nicht dem Binnenschiff.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smtClean="0">
                <a:solidFill>
                  <a:schemeClr val="tx1"/>
                </a:solidFill>
                <a:effectLst/>
                <a:latin typeface="+mn-lt"/>
                <a:ea typeface="+mn-ea"/>
                <a:cs typeface="+mn-cs"/>
                <a:hlinkClick r:id="rId3"/>
              </a:rPr>
              <a:t>https://learn.uship.com/carriers/getting-started/</a:t>
            </a:r>
            <a:r>
              <a:rPr lang="de-AT" sz="1200" kern="1200" dirty="0" smtClean="0">
                <a:solidFill>
                  <a:schemeClr val="tx1"/>
                </a:solidFill>
                <a:effectLst/>
                <a:latin typeface="+mn-lt"/>
                <a:ea typeface="+mn-ea"/>
                <a:cs typeface="+mn-cs"/>
              </a:rPr>
              <a:t> [21.04.2017]</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2581043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dirty="0" smtClean="0">
                <a:solidFill>
                  <a:schemeClr val="tx1"/>
                </a:solidFill>
                <a:effectLst/>
                <a:latin typeface="+mn-lt"/>
                <a:ea typeface="+mn-ea"/>
                <a:cs typeface="+mn-cs"/>
              </a:rPr>
              <a:t>Big Data Manipulators </a:t>
            </a:r>
            <a:r>
              <a:rPr lang="de-AT" sz="1200" kern="1200" dirty="0" smtClean="0">
                <a:solidFill>
                  <a:schemeClr val="tx1"/>
                </a:solidFill>
                <a:effectLst/>
                <a:latin typeface="+mn-lt"/>
                <a:ea typeface="+mn-ea"/>
                <a:cs typeface="+mn-cs"/>
              </a:rPr>
              <a:t>-  </a:t>
            </a:r>
            <a:r>
              <a:rPr lang="de-AT" dirty="0" smtClean="0"/>
              <a:t>Sie bedienen sich der digitalen Möglichkeiten sowie der Kraft der Analytik und richten sich an Versender, die ein konsumentenfreundliches Einkaufserlebnis schaffen wollen, aber gleichzeitig eine große Kontrolle über ihre Sendung bewahren möchten. Richtig angewendet kann so nicht nur die Entscheidungsfindung unterstützt und die Transportplanung effizienter gestaltet werden. Vielmehr kann Big Data auf diese Weise auch zu substantiellen Kosteneinsparungen sowohl für den Versender als auch für den Logistiker führen. Diese Einsparungen können dann in den weiteren Ausbau der digitalen Kompetenz investiert werden.</a:t>
            </a:r>
            <a:endParaRPr lang="de-AT" sz="1200" kern="1200" dirty="0" smtClean="0">
              <a:solidFill>
                <a:schemeClr val="tx1"/>
              </a:solidFill>
              <a:effectLst/>
              <a:latin typeface="+mn-lt"/>
              <a:ea typeface="+mn-ea"/>
              <a:cs typeface="+mn-cs"/>
            </a:endParaRPr>
          </a:p>
          <a:p>
            <a:endParaRPr lang="de-AT" dirty="0" smtClean="0"/>
          </a:p>
          <a:p>
            <a:r>
              <a:rPr lang="de-AT" sz="1200" kern="1200" dirty="0" smtClean="0">
                <a:solidFill>
                  <a:schemeClr val="tx1"/>
                </a:solidFill>
                <a:effectLst/>
                <a:latin typeface="+mn-lt"/>
                <a:ea typeface="+mn-ea"/>
                <a:cs typeface="+mn-cs"/>
              </a:rPr>
              <a:t>Hindernisse hierfür können erforderliche Sachinvestitionen sein, Personalmangel oder der große Handlungsbedarf im Bereich der Qualifizierung, um die Mitarbeiter für neue Abläufe, Denkweisen und Geschäftsmodelle fit zu machen. Im Fokus stehen sowohl die Förderung von IT-Kompetenzen als auch eine Kultur des Ausprobierens und Lernens.</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Quelle: https://www.strategyand.pwc.com/de/studien/transport-und-logistik-kompass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2705268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smtClean="0">
                <a:solidFill>
                  <a:schemeClr val="tx1"/>
                </a:solidFill>
                <a:effectLst/>
                <a:latin typeface="+mn-lt"/>
                <a:ea typeface="+mn-ea"/>
                <a:cs typeface="+mn-cs"/>
              </a:rPr>
              <a:t>Synfioo</a:t>
            </a:r>
            <a:r>
              <a:rPr lang="de-DE" sz="1200" kern="1200" dirty="0" smtClean="0">
                <a:solidFill>
                  <a:schemeClr val="tx1"/>
                </a:solidFill>
                <a:effectLst/>
                <a:latin typeface="+mn-lt"/>
                <a:ea typeface="+mn-ea"/>
                <a:cs typeface="+mn-cs"/>
              </a:rPr>
              <a:t>:</a:t>
            </a:r>
            <a:br>
              <a:rPr lang="de-DE" sz="1200" kern="1200" dirty="0" smtClean="0">
                <a:solidFill>
                  <a:schemeClr val="tx1"/>
                </a:solidFill>
                <a:effectLst/>
                <a:latin typeface="+mn-lt"/>
                <a:ea typeface="+mn-ea"/>
                <a:cs typeface="+mn-cs"/>
              </a:rPr>
            </a:br>
            <a:r>
              <a:rPr lang="de-DE" sz="1200" kern="1200" dirty="0" smtClean="0">
                <a:solidFill>
                  <a:schemeClr val="tx1"/>
                </a:solidFill>
                <a:effectLst/>
                <a:latin typeface="+mn-lt"/>
                <a:ea typeface="+mn-ea"/>
                <a:cs typeface="+mn-cs"/>
              </a:rPr>
              <a:t>Ziel ist die Unterstützung von Transportplanern bei ihrer täglichen Arbeit und die Erkennung und Benachrichtigung über Transportverzögerungen in Echtzeit. Somit erleichtert </a:t>
            </a:r>
            <a:r>
              <a:rPr lang="de-DE" sz="1200" kern="1200" dirty="0" err="1" smtClean="0">
                <a:solidFill>
                  <a:schemeClr val="tx1"/>
                </a:solidFill>
                <a:effectLst/>
                <a:latin typeface="+mn-lt"/>
                <a:ea typeface="+mn-ea"/>
                <a:cs typeface="+mn-cs"/>
              </a:rPr>
              <a:t>Synfioo</a:t>
            </a:r>
            <a:r>
              <a:rPr lang="de-DE" sz="1200" kern="1200" dirty="0" smtClean="0">
                <a:solidFill>
                  <a:schemeClr val="tx1"/>
                </a:solidFill>
                <a:effectLst/>
                <a:latin typeface="+mn-lt"/>
                <a:ea typeface="+mn-ea"/>
                <a:cs typeface="+mn-cs"/>
              </a:rPr>
              <a:t> das Leben der Transportdienstleister im Allgemeinen und der Transportplaner sowie -manager im Speziellen. Die Integration der Soft- bzw. Hardware wird dabei mit dem Kunden gemeinsam im Zuge von Workshops durchgeführt. </a:t>
            </a:r>
            <a:endParaRPr lang="de-AT"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u="none" strike="noStrike" kern="1200" dirty="0" smtClean="0">
                <a:solidFill>
                  <a:schemeClr val="tx1"/>
                </a:solidFill>
                <a:effectLst/>
                <a:latin typeface="+mn-lt"/>
                <a:ea typeface="+mn-ea"/>
                <a:cs typeface="+mn-cs"/>
                <a:hlinkClick r:id="rId3"/>
              </a:rPr>
              <a:t>https://www.synfioo.com/de/transportmonitoring/</a:t>
            </a:r>
            <a:r>
              <a:rPr lang="de-DE" sz="1200" kern="1200" dirty="0" smtClean="0">
                <a:solidFill>
                  <a:schemeClr val="tx1"/>
                </a:solidFill>
                <a:effectLst/>
                <a:latin typeface="+mn-lt"/>
                <a:ea typeface="+mn-ea"/>
                <a:cs typeface="+mn-cs"/>
              </a:rPr>
              <a:t>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1878698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AT" sz="1200" b="1" kern="1200" dirty="0" smtClean="0">
                <a:solidFill>
                  <a:schemeClr val="tx1"/>
                </a:solidFill>
                <a:effectLst/>
                <a:latin typeface="+mn-lt"/>
                <a:ea typeface="+mn-ea"/>
                <a:cs typeface="+mn-cs"/>
              </a:rPr>
              <a:t>Eyes on </a:t>
            </a:r>
            <a:r>
              <a:rPr lang="de-AT" sz="1200" b="1" kern="1200" dirty="0" err="1" smtClean="0">
                <a:solidFill>
                  <a:schemeClr val="tx1"/>
                </a:solidFill>
                <a:effectLst/>
                <a:latin typeface="+mn-lt"/>
                <a:ea typeface="+mn-ea"/>
                <a:cs typeface="+mn-cs"/>
              </a:rPr>
              <a:t>freight</a:t>
            </a:r>
            <a:r>
              <a:rPr lang="de-AT" sz="1200" kern="1200" dirty="0" smtClean="0">
                <a:solidFill>
                  <a:schemeClr val="tx1"/>
                </a:solidFill>
                <a:effectLst/>
                <a:latin typeface="+mn-lt"/>
                <a:ea typeface="+mn-ea"/>
                <a:cs typeface="+mn-cs"/>
              </a:rPr>
              <a:t>:</a:t>
            </a:r>
            <a:br>
              <a:rPr lang="de-AT" sz="1200" kern="1200" dirty="0" smtClean="0">
                <a:solidFill>
                  <a:schemeClr val="tx1"/>
                </a:solidFill>
                <a:effectLst/>
                <a:latin typeface="+mn-lt"/>
                <a:ea typeface="+mn-ea"/>
                <a:cs typeface="+mn-cs"/>
              </a:rPr>
            </a:br>
            <a:r>
              <a:rPr lang="de-AT" sz="1200" kern="1200" dirty="0" smtClean="0">
                <a:solidFill>
                  <a:schemeClr val="tx1"/>
                </a:solidFill>
                <a:effectLst/>
                <a:latin typeface="+mn-lt"/>
                <a:ea typeface="+mn-ea"/>
                <a:cs typeface="+mn-cs"/>
              </a:rPr>
              <a:t>Das Unternehmen fungiert als neutrale Plattform und bietet zusätzlich auch einen globalen Markplatz an auf welchem Nutzer Transportleistungen anbieten oder nachfragen können und sich somit ein globales Netzwerk aufbauen können. Zusätzlich bietet das Unternehmen auch Soft- und Hardware Lösungen an, um Transporte und Flotten optimal zu handeln. Dabei sind Partner aus unterschiedlichen Bereichen integriert (bspw. Landwirtschaft, Pharmazie usw.).</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Quelle: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smtClean="0">
                <a:solidFill>
                  <a:schemeClr val="tx1"/>
                </a:solidFill>
                <a:effectLst/>
                <a:latin typeface="+mn-lt"/>
                <a:ea typeface="+mn-ea"/>
                <a:cs typeface="+mn-cs"/>
                <a:hlinkClick r:id="rId3"/>
              </a:rPr>
              <a:t>http://www.eyesonfreight.com/</a:t>
            </a:r>
            <a:r>
              <a:rPr lang="de-AT" sz="1200" kern="1200" dirty="0" smtClean="0">
                <a:solidFill>
                  <a:schemeClr val="tx1"/>
                </a:solidFill>
                <a:effectLst/>
                <a:latin typeface="+mn-lt"/>
                <a:ea typeface="+mn-ea"/>
                <a:cs typeface="+mn-cs"/>
              </a:rPr>
              <a:t> [21.04.2017]</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4180453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b="1" kern="1200" dirty="0" smtClean="0">
                <a:solidFill>
                  <a:schemeClr val="tx1"/>
                </a:solidFill>
                <a:effectLst/>
                <a:latin typeface="+mn-lt"/>
                <a:ea typeface="+mn-ea"/>
                <a:cs typeface="+mn-cs"/>
              </a:rPr>
              <a:t>Hybrid Carriers</a:t>
            </a:r>
            <a:r>
              <a:rPr lang="de-DE" sz="1200" kern="1200" dirty="0" smtClean="0">
                <a:solidFill>
                  <a:schemeClr val="tx1"/>
                </a:solidFill>
                <a:effectLst/>
                <a:latin typeface="+mn-lt"/>
                <a:ea typeface="+mn-ea"/>
                <a:cs typeface="+mn-cs"/>
              </a:rPr>
              <a:t> – diese Unternehmen versuchen ein Mittelmaß zwischen Kapitalintensiven und weniger Kapitalintensiven-Geschäftsmodellen zu realisieren. Dies bedeutet, dass von Unternehmen teilweise ein eigener Fuhrpark angeschafft wird, welcher im Eigentum des Unternehmens steht. Bei erhöhtem Kapazitätsbedarf werden Kooperationen eingegangen, um die Kapazität zu erhöhen. Maschinen oder Fahrzeuge befinden sich dabei jedoch im Eigentum des Kooperationspartners. Dadurch kann ein Unternehmen flexibel auf Kapazitätsschwankungen reagieren, ohne selbst Kapital für Investitionen bspw. für den Fuhrpark in die Hand zu nehmen.</a:t>
            </a:r>
            <a:endParaRPr lang="de-AT"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 URL: </a:t>
            </a:r>
            <a:r>
              <a:rPr lang="de-DE" sz="1200" u="none" strike="noStrike" kern="1200" dirty="0" smtClean="0">
                <a:solidFill>
                  <a:schemeClr val="tx1"/>
                </a:solidFill>
                <a:effectLst/>
                <a:latin typeface="+mn-lt"/>
                <a:ea typeface="+mn-ea"/>
                <a:cs typeface="+mn-cs"/>
                <a:hlinkClick r:id="rId3"/>
              </a:rPr>
              <a:t>https://www.strategyand.pwc.com/de/studien/transport-und-logistik-kompass</a:t>
            </a:r>
            <a:r>
              <a:rPr lang="de-DE" sz="1200" kern="1200" dirty="0" smtClean="0">
                <a:solidFill>
                  <a:schemeClr val="tx1"/>
                </a:solidFill>
                <a:effectLst/>
                <a:latin typeface="+mn-lt"/>
                <a:ea typeface="+mn-ea"/>
                <a:cs typeface="+mn-cs"/>
              </a:rPr>
              <a:t>; </a:t>
            </a:r>
            <a:r>
              <a:rPr lang="de-DE" sz="1200" u="none" strike="noStrike" kern="1200" dirty="0" smtClean="0">
                <a:solidFill>
                  <a:schemeClr val="tx1"/>
                </a:solidFill>
                <a:effectLst/>
                <a:latin typeface="+mn-lt"/>
                <a:ea typeface="+mn-ea"/>
                <a:cs typeface="+mn-cs"/>
                <a:hlinkClick r:id="rId4"/>
              </a:rPr>
              <a:t>https://www.kalaidos-fh.ch/Blogs/Posts/2017/01/uf-1065-Logistik-vier-Geschaeftsmodelle</a:t>
            </a:r>
            <a:r>
              <a:rPr lang="de-DE" sz="1200" kern="1200" dirty="0" smtClean="0">
                <a:solidFill>
                  <a:schemeClr val="tx1"/>
                </a:solidFill>
                <a:effectLst/>
                <a:latin typeface="+mn-lt"/>
                <a:ea typeface="+mn-ea"/>
                <a:cs typeface="+mn-cs"/>
              </a:rPr>
              <a:t> [21.04.2017]</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3323492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847204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Auch die Binnenschifffahrt ist von diesen Geschäftsmodellen beeinflusst. Vor allem der Trend der Digitalisierung und die sich daraus ergebenden Geschäftsmodelle sind für die Binnenschifffahrt sehr relevant. In den letzten Jahren sind viele E-Commerce-Plattformen entstanden mit Hilfe welcher die Binnenschiffe in Zukunft besser ausgelastet werden sollen. Darüber hinaus ist auch das Thema der Nachverfolgung der Schiffe bzw. der Ware an Bord ein wichtiges Thema. Im Folgenden werden unterschiedliche Beispiele von solchen Online-Plattformen vorgestellt.</a:t>
            </a:r>
            <a:endParaRPr lang="de-AT"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Quelle</a:t>
            </a:r>
            <a:r>
              <a:rPr lang="en-GB" sz="1200" kern="1200" dirty="0" smtClean="0">
                <a:solidFill>
                  <a:schemeClr val="tx1"/>
                </a:solidFill>
                <a:effectLst/>
                <a:latin typeface="+mn-lt"/>
                <a:ea typeface="+mn-ea"/>
                <a:cs typeface="+mn-cs"/>
              </a:rPr>
              <a:t>: URL: </a:t>
            </a:r>
            <a:r>
              <a:rPr lang="en-GB" sz="1200" u="none" strike="noStrike" kern="1200" dirty="0" smtClean="0">
                <a:solidFill>
                  <a:schemeClr val="tx1"/>
                </a:solidFill>
                <a:effectLst/>
                <a:latin typeface="+mn-lt"/>
                <a:ea typeface="+mn-ea"/>
                <a:cs typeface="+mn-cs"/>
                <a:hlinkClick r:id="rId3"/>
              </a:rPr>
              <a:t>http://www.mainblick.com/de/news/2016/09/exchainge_2016_binnenschifffahrt.php</a:t>
            </a:r>
            <a:r>
              <a:rPr lang="en-GB" sz="1200" kern="1200" dirty="0" smtClean="0">
                <a:solidFill>
                  <a:schemeClr val="tx1"/>
                </a:solidFill>
                <a:effectLst/>
                <a:latin typeface="+mn-lt"/>
                <a:ea typeface="+mn-ea"/>
                <a:cs typeface="+mn-cs"/>
              </a:rPr>
              <a:t> [21.04.2017]</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527646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Die Bereitschaft eine Kooperation mit anderen Akteuren der Wirtschaft (möglicherweise auch aktuelle Konkurrenten) einzugehen spielt künftig eine wesentliche Rolle. Die Kooperation in Bezug auf Datenaustausch, die Nutzung gemeinsamer Plattformen oder Infrastrukturen wie Läger sowie das Teilen von freien Kapazitäten stellt dabei ebenfalls einen relevanten Teilaspekt dar. Dennoch gilt die Bereitschaft zur Zusammenarbeit und damit auch ein </a:t>
            </a:r>
            <a:r>
              <a:rPr lang="de-DE" sz="1200" kern="1200" dirty="0" err="1" smtClean="0">
                <a:solidFill>
                  <a:schemeClr val="tx1"/>
                </a:solidFill>
                <a:effectLst/>
                <a:latin typeface="+mn-lt"/>
                <a:ea typeface="+mn-ea"/>
                <a:cs typeface="+mn-cs"/>
              </a:rPr>
              <a:t>Mind</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Shift</a:t>
            </a:r>
            <a:r>
              <a:rPr lang="de-DE" sz="1200" kern="1200" dirty="0" smtClean="0">
                <a:solidFill>
                  <a:schemeClr val="tx1"/>
                </a:solidFill>
                <a:effectLst/>
                <a:latin typeface="+mn-lt"/>
                <a:ea typeface="+mn-ea"/>
                <a:cs typeface="+mn-cs"/>
              </a:rPr>
              <a:t> von Unternehmen und Gesellschaft weg vom Konkurrenzdenken als wichtige Voraussetzung, um dies im nächsten Schritt zu ermöglichen. Dadurch können in naher Zukunft interaktive Frachtbörsen realisiert werden, in welchen freie Kapazitäten entweder angeboten oder nachgefragt werden können. </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Durch die Bereitschaft zur Zusammenarbeit bzw. Kooperation wird auch die Entstehung neuer, firmenübergreifender Geschäftsmodelle ermöglicht. Hier gilt es vor allem rechtliche Rahmenbedingungen für die Zusammenarbeit zu klären und gemeinsam den Marktbedürfnissen gerecht zu werden (Individualität, kleine Losgrößen, kurze Bestellintervalle usw.). Nach Klärung der Rahmenbedingungen ist auch eine effektive und flächendeckende Vernetzung der Verkehrsmittel und Infrastruktur möglich. </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Durch die interdisziplinäre Zusammenarbeit von Akteuren entlang der Supply Chain soll die Konkurrenzfähigkeit aller Beteiligten in Zukunft gesteigert werden und somit auch die Umsetzung von multimodalen Verkehrssystemen attraktiver werden. Durch die Umsetzung eines kooperativen Netzwerkes könnten so auch umweltfreundliche Transportkonzepte wie </a:t>
            </a:r>
            <a:r>
              <a:rPr lang="de-DE" sz="1200" kern="1200" dirty="0" err="1" smtClean="0">
                <a:solidFill>
                  <a:schemeClr val="tx1"/>
                </a:solidFill>
                <a:effectLst/>
                <a:latin typeface="+mn-lt"/>
                <a:ea typeface="+mn-ea"/>
                <a:cs typeface="+mn-cs"/>
              </a:rPr>
              <a:t>Synchromodalität</a:t>
            </a:r>
            <a:r>
              <a:rPr lang="de-DE" sz="1200" kern="1200" dirty="0" smtClean="0">
                <a:solidFill>
                  <a:schemeClr val="tx1"/>
                </a:solidFill>
                <a:effectLst/>
                <a:latin typeface="+mn-lt"/>
                <a:ea typeface="+mn-ea"/>
                <a:cs typeface="+mn-cs"/>
              </a:rPr>
              <a:t> in Österreich ermöglicht werden. </a:t>
            </a:r>
            <a:endParaRPr lang="de-AT" sz="1200" kern="1200" dirty="0" smtClean="0">
              <a:solidFill>
                <a:schemeClr val="tx1"/>
              </a:solidFill>
              <a:effectLst/>
              <a:latin typeface="+mn-lt"/>
              <a:ea typeface="+mn-ea"/>
              <a:cs typeface="+mn-cs"/>
            </a:endParaRPr>
          </a:p>
          <a:p>
            <a:endParaRPr lang="de-AT" dirty="0" smtClean="0"/>
          </a:p>
          <a:p>
            <a:r>
              <a:rPr lang="de-AT" dirty="0" smtClean="0"/>
              <a:t>Quelle: </a:t>
            </a:r>
          </a:p>
          <a:p>
            <a:r>
              <a:rPr lang="nb-NO" sz="1200" b="0" i="0" u="none" strike="noStrike" kern="1200" baseline="0" dirty="0" smtClean="0">
                <a:solidFill>
                  <a:schemeClr val="tx1"/>
                </a:solidFill>
                <a:latin typeface="+mn-lt"/>
                <a:ea typeface="+mn-ea"/>
                <a:cs typeface="+mn-cs"/>
              </a:rPr>
              <a:t>Kauder, Hasselfeldt, &amp; Oppermann, 2016, S. 1f </a:t>
            </a:r>
          </a:p>
          <a:p>
            <a:r>
              <a:rPr lang="de-AT" sz="1200" b="0" i="0" u="none" strike="noStrike" kern="1200" baseline="0" dirty="0" err="1" smtClean="0">
                <a:solidFill>
                  <a:schemeClr val="tx1"/>
                </a:solidFill>
                <a:latin typeface="+mn-lt"/>
                <a:ea typeface="+mn-ea"/>
                <a:cs typeface="+mn-cs"/>
              </a:rPr>
              <a:t>Vahrenkamp</a:t>
            </a:r>
            <a:r>
              <a:rPr lang="de-AT" sz="1200" b="0" i="0" u="none" strike="noStrike" kern="1200" baseline="0" dirty="0" smtClean="0">
                <a:solidFill>
                  <a:schemeClr val="tx1"/>
                </a:solidFill>
                <a:latin typeface="+mn-lt"/>
                <a:ea typeface="+mn-ea"/>
                <a:cs typeface="+mn-cs"/>
              </a:rPr>
              <a:t> &amp; </a:t>
            </a:r>
            <a:r>
              <a:rPr lang="de-AT" sz="1200" b="0" i="0" u="none" strike="noStrike" kern="1200" baseline="0" dirty="0" err="1" smtClean="0">
                <a:solidFill>
                  <a:schemeClr val="tx1"/>
                </a:solidFill>
                <a:latin typeface="+mn-lt"/>
                <a:ea typeface="+mn-ea"/>
                <a:cs typeface="+mn-cs"/>
              </a:rPr>
              <a:t>Kotzab</a:t>
            </a:r>
            <a:r>
              <a:rPr lang="de-AT" sz="1200" b="0" i="0" u="none" strike="noStrike" kern="1200" baseline="0" dirty="0" smtClean="0">
                <a:solidFill>
                  <a:schemeClr val="tx1"/>
                </a:solidFill>
                <a:latin typeface="+mn-lt"/>
                <a:ea typeface="+mn-ea"/>
                <a:cs typeface="+mn-cs"/>
              </a:rPr>
              <a:t>, 2012, S. 18 </a:t>
            </a:r>
          </a:p>
          <a:p>
            <a:r>
              <a:rPr lang="de-AT" sz="1200" b="0" i="0" u="none" strike="noStrike" kern="1200" baseline="0" dirty="0" smtClean="0">
                <a:solidFill>
                  <a:schemeClr val="tx1"/>
                </a:solidFill>
                <a:latin typeface="+mn-lt"/>
                <a:ea typeface="+mn-ea"/>
                <a:cs typeface="+mn-cs"/>
              </a:rPr>
              <a:t>Claus, 2015, S. 23ff </a:t>
            </a:r>
            <a:endParaRPr lang="nb-NO" sz="1200" b="0" i="0" u="none" strike="noStrike" kern="1200" baseline="0" dirty="0" smtClean="0">
              <a:solidFill>
                <a:schemeClr val="tx1"/>
              </a:solidFill>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1979778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Paris (Frankreich): </a:t>
            </a:r>
            <a:r>
              <a:rPr lang="de-DE" sz="1200" kern="1200" dirty="0" smtClean="0">
                <a:solidFill>
                  <a:schemeClr val="tx1"/>
                </a:solidFill>
                <a:effectLst/>
                <a:latin typeface="+mn-lt"/>
                <a:ea typeface="+mn-ea"/>
                <a:cs typeface="+mn-cs"/>
              </a:rPr>
              <a:t>Da das Straßennetz von Paris chronisch überlastet ist, nutzen Transportdienstleister wieder vermehrt die Seine als Transportweg. Vor allem für den wachsenden E-Commerce haben sich hier unterschiedliche Lösungen gefunden. </a:t>
            </a:r>
            <a:endParaRPr lang="de-AT" sz="1200" kern="1200" dirty="0" smtClean="0">
              <a:solidFill>
                <a:schemeClr val="tx1"/>
              </a:solidFill>
              <a:effectLst/>
              <a:latin typeface="+mn-lt"/>
              <a:ea typeface="+mn-ea"/>
              <a:cs typeface="+mn-cs"/>
            </a:endParaRPr>
          </a:p>
          <a:p>
            <a:pPr lvl="0"/>
            <a:r>
              <a:rPr lang="de-DE" sz="1200" b="1" kern="1200" dirty="0" err="1" smtClean="0">
                <a:solidFill>
                  <a:schemeClr val="tx1"/>
                </a:solidFill>
                <a:effectLst/>
                <a:latin typeface="+mn-lt"/>
                <a:ea typeface="+mn-ea"/>
                <a:cs typeface="+mn-cs"/>
              </a:rPr>
              <a:t>Franprix</a:t>
            </a:r>
            <a:r>
              <a:rPr lang="de-DE" sz="1200" kern="1200" dirty="0" smtClean="0">
                <a:solidFill>
                  <a:schemeClr val="tx1"/>
                </a:solidFill>
                <a:effectLst/>
                <a:latin typeface="+mn-lt"/>
                <a:ea typeface="+mn-ea"/>
                <a:cs typeface="+mn-cs"/>
              </a:rPr>
              <a:t>: Die Supermärkte von </a:t>
            </a:r>
            <a:r>
              <a:rPr lang="de-DE" sz="1200" kern="1200" dirty="0" err="1" smtClean="0">
                <a:solidFill>
                  <a:schemeClr val="tx1"/>
                </a:solidFill>
                <a:effectLst/>
                <a:latin typeface="+mn-lt"/>
                <a:ea typeface="+mn-ea"/>
                <a:cs typeface="+mn-cs"/>
              </a:rPr>
              <a:t>Franprix</a:t>
            </a:r>
            <a:r>
              <a:rPr lang="de-DE" sz="1200" kern="1200" dirty="0" smtClean="0">
                <a:solidFill>
                  <a:schemeClr val="tx1"/>
                </a:solidFill>
                <a:effectLst/>
                <a:latin typeface="+mn-lt"/>
                <a:ea typeface="+mn-ea"/>
                <a:cs typeface="+mn-cs"/>
              </a:rPr>
              <a:t> werden in Paris mit dem Binnenschiff beliefert. In Verteilzentren werden die Waren vorab gebündelt, mit dem Binnenschiff anschließend nach Paris transportiert und von dort wird die letzte Meile mit dem LKW zurückgelegt. Die leeren Boxen werden anschließend wieder zurück zum Verteilzentrum transportiert. Diese Alternative rentiert sich im Vergleich zum unimodalen Transport mit dem LKW auch obwohl die Transporteinheit zwei Mal umgeschlagen wird. </a:t>
            </a:r>
            <a:endParaRPr lang="de-AT" sz="1200" kern="1200" dirty="0" smtClean="0">
              <a:solidFill>
                <a:schemeClr val="tx1"/>
              </a:solidFill>
              <a:effectLst/>
              <a:latin typeface="+mn-lt"/>
              <a:ea typeface="+mn-ea"/>
              <a:cs typeface="+mn-cs"/>
            </a:endParaRPr>
          </a:p>
          <a:p>
            <a:r>
              <a:rPr lang="de-AT" sz="1200" u="none" strike="noStrike" kern="1200" dirty="0" smtClean="0">
                <a:solidFill>
                  <a:schemeClr val="tx1"/>
                </a:solidFill>
                <a:effectLst/>
                <a:latin typeface="+mn-lt"/>
                <a:ea typeface="+mn-ea"/>
                <a:cs typeface="+mn-cs"/>
              </a:rPr>
              <a:t>Abbildung </a:t>
            </a:r>
            <a:r>
              <a:rPr lang="de-AT" sz="1200" kern="1200" dirty="0" smtClean="0">
                <a:solidFill>
                  <a:schemeClr val="tx1"/>
                </a:solidFill>
                <a:effectLst/>
                <a:latin typeface="+mn-lt"/>
                <a:ea typeface="+mn-ea"/>
                <a:cs typeface="+mn-cs"/>
              </a:rPr>
              <a:t>3 - Beladung eines Binnenschiffs durch </a:t>
            </a:r>
            <a:r>
              <a:rPr lang="de-AT" sz="1200" kern="1200" dirty="0" err="1" smtClean="0">
                <a:solidFill>
                  <a:schemeClr val="tx1"/>
                </a:solidFill>
                <a:effectLst/>
                <a:latin typeface="+mn-lt"/>
                <a:ea typeface="+mn-ea"/>
                <a:cs typeface="+mn-cs"/>
              </a:rPr>
              <a:t>Franprix</a:t>
            </a:r>
            <a:r>
              <a:rPr lang="de-AT" sz="1200" kern="1200" dirty="0" smtClean="0">
                <a:solidFill>
                  <a:schemeClr val="tx1"/>
                </a:solidFill>
                <a:effectLst/>
                <a:latin typeface="+mn-lt"/>
                <a:ea typeface="+mn-ea"/>
                <a:cs typeface="+mn-cs"/>
              </a:rPr>
              <a:t> in Paris</a:t>
            </a:r>
          </a:p>
          <a:p>
            <a:pPr lvl="0"/>
            <a:r>
              <a:rPr lang="de-DE" sz="1200" b="1" kern="1200" dirty="0" smtClean="0">
                <a:solidFill>
                  <a:schemeClr val="tx1"/>
                </a:solidFill>
                <a:effectLst/>
                <a:latin typeface="+mn-lt"/>
                <a:ea typeface="+mn-ea"/>
                <a:cs typeface="+mn-cs"/>
              </a:rPr>
              <a:t>„</a:t>
            </a:r>
            <a:r>
              <a:rPr lang="de-DE" sz="1200" b="1" kern="1200" dirty="0" err="1" smtClean="0">
                <a:solidFill>
                  <a:schemeClr val="tx1"/>
                </a:solidFill>
                <a:effectLst/>
                <a:latin typeface="+mn-lt"/>
                <a:ea typeface="+mn-ea"/>
                <a:cs typeface="+mn-cs"/>
              </a:rPr>
              <a:t>Vert</a:t>
            </a:r>
            <a:r>
              <a:rPr lang="de-DE" sz="1200" b="1" kern="1200" dirty="0" smtClean="0">
                <a:solidFill>
                  <a:schemeClr val="tx1"/>
                </a:solidFill>
                <a:effectLst/>
                <a:latin typeface="+mn-lt"/>
                <a:ea typeface="+mn-ea"/>
                <a:cs typeface="+mn-cs"/>
              </a:rPr>
              <a:t> </a:t>
            </a:r>
            <a:r>
              <a:rPr lang="de-DE" sz="1200" b="1" kern="1200" dirty="0" err="1" smtClean="0">
                <a:solidFill>
                  <a:schemeClr val="tx1"/>
                </a:solidFill>
                <a:effectLst/>
                <a:latin typeface="+mn-lt"/>
                <a:ea typeface="+mn-ea"/>
                <a:cs typeface="+mn-cs"/>
              </a:rPr>
              <a:t>Chez</a:t>
            </a:r>
            <a:r>
              <a:rPr lang="de-DE" sz="1200" b="1" kern="1200" dirty="0" smtClean="0">
                <a:solidFill>
                  <a:schemeClr val="tx1"/>
                </a:solidFill>
                <a:effectLst/>
                <a:latin typeface="+mn-lt"/>
                <a:ea typeface="+mn-ea"/>
                <a:cs typeface="+mn-cs"/>
              </a:rPr>
              <a:t> </a:t>
            </a:r>
            <a:r>
              <a:rPr lang="de-DE" sz="1200" b="1" kern="1200" dirty="0" err="1" smtClean="0">
                <a:solidFill>
                  <a:schemeClr val="tx1"/>
                </a:solidFill>
                <a:effectLst/>
                <a:latin typeface="+mn-lt"/>
                <a:ea typeface="+mn-ea"/>
                <a:cs typeface="+mn-cs"/>
              </a:rPr>
              <a:t>Vous</a:t>
            </a:r>
            <a:r>
              <a:rPr lang="de-DE" sz="1200" b="1"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Das französische Unternehmen nutzt Frachtschiffe auf der Seine als mobiles Verteilzentrum und mit Hilfe von Elektro-Lastenfahrräder, welche direkt am Schiff beladen werden, die Waren in Paris weiter zu verteilen. Die Lastenfahrräder werden mit Hilfe eines Krans vom Binnenschiff auf das Ufer gehoben. Dabei werden täglich bis zu 2.500 Pakete in Paris ausgeliefert. </a:t>
            </a:r>
            <a:endParaRPr lang="de-AT" sz="1200" kern="1200" dirty="0" smtClean="0">
              <a:solidFill>
                <a:schemeClr val="tx1"/>
              </a:solidFill>
              <a:effectLst/>
              <a:latin typeface="+mn-lt"/>
              <a:ea typeface="+mn-ea"/>
              <a:cs typeface="+mn-cs"/>
            </a:endParaRPr>
          </a:p>
          <a:p>
            <a:r>
              <a:rPr lang="de-AT" sz="1200" u="none" strike="noStrike" kern="1200" dirty="0" smtClean="0">
                <a:solidFill>
                  <a:schemeClr val="tx1"/>
                </a:solidFill>
                <a:effectLst/>
                <a:latin typeface="+mn-lt"/>
                <a:ea typeface="+mn-ea"/>
                <a:cs typeface="+mn-cs"/>
              </a:rPr>
              <a:t>Abbildung </a:t>
            </a:r>
            <a:r>
              <a:rPr lang="de-AT" sz="1200" kern="1200" dirty="0" smtClean="0">
                <a:solidFill>
                  <a:schemeClr val="tx1"/>
                </a:solidFill>
                <a:effectLst/>
                <a:latin typeface="+mn-lt"/>
                <a:ea typeface="+mn-ea"/>
                <a:cs typeface="+mn-cs"/>
              </a:rPr>
              <a:t>4 - Nutzung des Binnenschiffs in Paris durch "</a:t>
            </a:r>
            <a:r>
              <a:rPr lang="de-AT" sz="1200" kern="1200" dirty="0" err="1" smtClean="0">
                <a:solidFill>
                  <a:schemeClr val="tx1"/>
                </a:solidFill>
                <a:effectLst/>
                <a:latin typeface="+mn-lt"/>
                <a:ea typeface="+mn-ea"/>
                <a:cs typeface="+mn-cs"/>
              </a:rPr>
              <a:t>Vert</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Chez</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Vous</a:t>
            </a:r>
            <a:r>
              <a:rPr lang="de-AT" sz="1200" kern="1200" dirty="0" smtClean="0">
                <a:solidFill>
                  <a:schemeClr val="tx1"/>
                </a:solidFill>
                <a:effectLst/>
                <a:latin typeface="+mn-lt"/>
                <a:ea typeface="+mn-ea"/>
                <a:cs typeface="+mn-cs"/>
              </a:rPr>
              <a:t>„</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Quelle: </a:t>
            </a:r>
          </a:p>
          <a:p>
            <a:r>
              <a:rPr lang="de-AT" sz="1200" b="0" i="0" u="none" strike="noStrike" kern="1200" baseline="0" dirty="0" smtClean="0">
                <a:solidFill>
                  <a:schemeClr val="tx1"/>
                </a:solidFill>
                <a:latin typeface="+mn-lt"/>
                <a:ea typeface="+mn-ea"/>
                <a:cs typeface="+mn-cs"/>
              </a:rPr>
              <a:t>http://www.dvz.de/rubriken/landverkehr/single-view/nachricht/bild-grafikhaefen-suchen-ihre-rolle-in-der-stadt.html, http://www.fruchtportal.de/artikel/franzosischer-supermarkt-liefert-lebensmittel-mit-binnenschiffen/020845 </a:t>
            </a:r>
          </a:p>
          <a:p>
            <a:r>
              <a:rPr lang="de-AT" sz="1200" b="0" i="0" u="none" strike="noStrike" kern="1200" baseline="0" dirty="0" smtClean="0">
                <a:solidFill>
                  <a:schemeClr val="tx1"/>
                </a:solidFill>
                <a:latin typeface="+mn-lt"/>
                <a:ea typeface="+mn-ea"/>
                <a:cs typeface="+mn-cs"/>
              </a:rPr>
              <a:t>https://www2.ffg.at/verkehr/projekte.php?id=1191, http://www.zukunft-mobilitaet.net/117213/binnenschifffahrt-seeschifffahrt/innenstadtlogistik-binnenschiff-lastenrad-amsterdam-utrecht-paris/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2379775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Amsterdam (Niederlande) </a:t>
            </a:r>
            <a:endParaRPr lang="de-AT" sz="1200" kern="1200" dirty="0" smtClean="0">
              <a:solidFill>
                <a:schemeClr val="tx1"/>
              </a:solidFill>
              <a:effectLst/>
              <a:latin typeface="+mn-lt"/>
              <a:ea typeface="+mn-ea"/>
              <a:cs typeface="+mn-cs"/>
            </a:endParaRPr>
          </a:p>
          <a:p>
            <a:pPr lvl="0"/>
            <a:r>
              <a:rPr lang="de-DE" sz="1200" b="1" kern="1200" dirty="0" smtClean="0">
                <a:solidFill>
                  <a:schemeClr val="tx1"/>
                </a:solidFill>
                <a:effectLst/>
                <a:latin typeface="+mn-lt"/>
                <a:ea typeface="+mn-ea"/>
                <a:cs typeface="+mn-cs"/>
              </a:rPr>
              <a:t>DHL Express</a:t>
            </a:r>
            <a:r>
              <a:rPr lang="de-DE" sz="1200" kern="1200" dirty="0" smtClean="0">
                <a:solidFill>
                  <a:schemeClr val="tx1"/>
                </a:solidFill>
                <a:effectLst/>
                <a:latin typeface="+mn-lt"/>
                <a:ea typeface="+mn-ea"/>
                <a:cs typeface="+mn-cs"/>
              </a:rPr>
              <a:t>: In Amsterdam greift DHL ebenfalls auf das gut ausgebaute und wenig ausgelastete Kanal und Wasserstraßennetz zurück. Der DHL Express dient dabei als schwimmendes Verteilzentrum im Innenstadtbereich. Anhand eines speziellen Fahrplans fährt das Boot über den Tag hinweg verschiedene Stationen an und verteilt so Briefe und Pakete in der Stadt. Durch die Kombination mit Fahrradkurieren konnte so die Anzahl der DHL Lieferfahrzeuge im Amsterdamer Innenstadtbereich reduziert werden.  </a:t>
            </a:r>
          </a:p>
          <a:p>
            <a:pPr lvl="0"/>
            <a:endParaRPr lang="de-AT" sz="1200" kern="1200" dirty="0" smtClean="0">
              <a:solidFill>
                <a:schemeClr val="tx1"/>
              </a:solidFill>
              <a:effectLst/>
              <a:latin typeface="+mn-lt"/>
              <a:ea typeface="+mn-ea"/>
              <a:cs typeface="+mn-cs"/>
            </a:endParaRPr>
          </a:p>
          <a:p>
            <a:pPr lvl="0"/>
            <a:r>
              <a:rPr lang="de-DE" sz="1200" b="1" kern="1200" dirty="0" err="1" smtClean="0">
                <a:solidFill>
                  <a:schemeClr val="tx1"/>
                </a:solidFill>
                <a:effectLst/>
                <a:latin typeface="+mn-lt"/>
                <a:ea typeface="+mn-ea"/>
                <a:cs typeface="+mn-cs"/>
              </a:rPr>
              <a:t>Mariteam</a:t>
            </a:r>
            <a:r>
              <a:rPr lang="de-DE" sz="1200" b="1" kern="1200" dirty="0" smtClean="0">
                <a:solidFill>
                  <a:schemeClr val="tx1"/>
                </a:solidFill>
                <a:effectLst/>
                <a:latin typeface="+mn-lt"/>
                <a:ea typeface="+mn-ea"/>
                <a:cs typeface="+mn-cs"/>
              </a:rPr>
              <a:t> </a:t>
            </a:r>
            <a:r>
              <a:rPr lang="de-DE" sz="1200" b="1" kern="1200" dirty="0" err="1" smtClean="0">
                <a:solidFill>
                  <a:schemeClr val="tx1"/>
                </a:solidFill>
                <a:effectLst/>
                <a:latin typeface="+mn-lt"/>
                <a:ea typeface="+mn-ea"/>
                <a:cs typeface="+mn-cs"/>
              </a:rPr>
              <a:t>Mokum</a:t>
            </a:r>
            <a:r>
              <a:rPr lang="de-DE" sz="1200" kern="1200" dirty="0" smtClean="0">
                <a:solidFill>
                  <a:schemeClr val="tx1"/>
                </a:solidFill>
                <a:effectLst/>
                <a:latin typeface="+mn-lt"/>
                <a:ea typeface="+mn-ea"/>
                <a:cs typeface="+mn-cs"/>
              </a:rPr>
              <a:t>: Seit Herbst 2010 bietet dieses Unternehmen Logistikdienstleistungen in den Kanälen von Amsterdam an wobei beispielweise Müllcontainer, Schüttgutbehälter, Gitterboxen oder Paletten transportiert werden können. Die maximale Ladekapazität des „City </a:t>
            </a:r>
            <a:r>
              <a:rPr lang="de-DE" sz="1200" kern="1200" dirty="0" err="1" smtClean="0">
                <a:solidFill>
                  <a:schemeClr val="tx1"/>
                </a:solidFill>
                <a:effectLst/>
                <a:latin typeface="+mn-lt"/>
                <a:ea typeface="+mn-ea"/>
                <a:cs typeface="+mn-cs"/>
              </a:rPr>
              <a:t>Suppliers</a:t>
            </a:r>
            <a:r>
              <a:rPr lang="de-DE" sz="1200" kern="1200" dirty="0" smtClean="0">
                <a:solidFill>
                  <a:schemeClr val="tx1"/>
                </a:solidFill>
                <a:effectLst/>
                <a:latin typeface="+mn-lt"/>
                <a:ea typeface="+mn-ea"/>
                <a:cs typeface="+mn-cs"/>
              </a:rPr>
              <a:t>“ beträgt dabei 85 m³ (entspricht 38 Müllcontainern oder 57 Europaletten). Ausgestattet mit einem Hybridantrieb kann das Schiff lokal emissionsfrei und geräuscharm transportieren. Das Schiff kommt hauptsächlich zur Versorgung von Gastronomiebetrieben zum Einsatz bzw. zum Abtransport der Abfälle. Auch Baumaterialien oder größere Frachtstücke können so einfach in die Stadt transportiert werden. </a:t>
            </a:r>
            <a:endParaRPr lang="de-AT"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Quelle</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URL: </a:t>
            </a:r>
            <a:r>
              <a:rPr lang="en-GB" sz="1200" u="none" strike="noStrike" kern="1200" dirty="0" smtClean="0">
                <a:solidFill>
                  <a:schemeClr val="tx1"/>
                </a:solidFill>
                <a:effectLst/>
                <a:latin typeface="+mn-lt"/>
                <a:ea typeface="+mn-ea"/>
                <a:cs typeface="+mn-cs"/>
                <a:hlinkClick r:id="rId3"/>
              </a:rPr>
              <a:t>http://www.dvz.de/rubriken/landverkehr/single-view/nachricht/bild-grafikhaefen-suchen-ihre-rolle-in-der-stadt.html</a:t>
            </a:r>
            <a:r>
              <a:rPr lang="en-GB" sz="1200" kern="1200" dirty="0" smtClean="0">
                <a:solidFill>
                  <a:schemeClr val="tx1"/>
                </a:solidFill>
                <a:effectLst/>
                <a:latin typeface="+mn-lt"/>
                <a:ea typeface="+mn-ea"/>
                <a:cs typeface="+mn-cs"/>
              </a:rPr>
              <a:t>, </a:t>
            </a:r>
            <a:r>
              <a:rPr lang="en-GB" sz="1200" u="none" strike="noStrike" kern="1200" dirty="0" smtClean="0">
                <a:solidFill>
                  <a:schemeClr val="tx1"/>
                </a:solidFill>
                <a:effectLst/>
                <a:latin typeface="+mn-lt"/>
                <a:ea typeface="+mn-ea"/>
                <a:cs typeface="+mn-cs"/>
                <a:hlinkClick r:id="rId4"/>
              </a:rPr>
              <a:t>http://www.fruchtportal.de/artikel/franzosischer-supermarkt-liefert-lebensmittel-mit-binnenschiffen/020845</a:t>
            </a:r>
            <a:r>
              <a:rPr lang="en-GB" sz="1200" kern="1200" dirty="0" smtClean="0">
                <a:solidFill>
                  <a:schemeClr val="tx1"/>
                </a:solidFill>
                <a:effectLst/>
                <a:latin typeface="+mn-lt"/>
                <a:ea typeface="+mn-ea"/>
                <a:cs typeface="+mn-cs"/>
              </a:rPr>
              <a:t> [21.04.2017]</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URL: </a:t>
            </a:r>
            <a:r>
              <a:rPr lang="en-GB" sz="1200" u="none" strike="noStrike" kern="1200" dirty="0" smtClean="0">
                <a:solidFill>
                  <a:schemeClr val="tx1"/>
                </a:solidFill>
                <a:effectLst/>
                <a:latin typeface="+mn-lt"/>
                <a:ea typeface="+mn-ea"/>
                <a:cs typeface="+mn-cs"/>
                <a:hlinkClick r:id="rId5"/>
              </a:rPr>
              <a:t>http://www.dvz.de/themen/themenhefte/binnenschifffahrtbinnenhaefen/single-view/nachricht/city-logistik-auf-der-seine.html</a:t>
            </a:r>
            <a:r>
              <a:rPr lang="en-GB" sz="1200" kern="1200" dirty="0" smtClean="0">
                <a:solidFill>
                  <a:schemeClr val="tx1"/>
                </a:solidFill>
                <a:effectLst/>
                <a:latin typeface="+mn-lt"/>
                <a:ea typeface="+mn-ea"/>
                <a:cs typeface="+mn-cs"/>
              </a:rPr>
              <a:t> [21.04.2017]</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URL: </a:t>
            </a:r>
            <a:r>
              <a:rPr lang="en-GB" sz="1200" u="none" strike="noStrike" kern="1200" dirty="0" smtClean="0">
                <a:solidFill>
                  <a:schemeClr val="tx1"/>
                </a:solidFill>
                <a:effectLst/>
                <a:latin typeface="+mn-lt"/>
                <a:ea typeface="+mn-ea"/>
                <a:cs typeface="+mn-cs"/>
                <a:hlinkClick r:id="rId3"/>
              </a:rPr>
              <a:t>http://www.dvz.de/rubriken/landverkehr/single-view/nachricht/bild-grafikhaefen-suchen-ihre-rolle-in-der-stadt.html</a:t>
            </a:r>
            <a:r>
              <a:rPr lang="en-GB" sz="1200" kern="1200" dirty="0" smtClean="0">
                <a:solidFill>
                  <a:schemeClr val="tx1"/>
                </a:solidFill>
                <a:effectLst/>
                <a:latin typeface="+mn-lt"/>
                <a:ea typeface="+mn-ea"/>
                <a:cs typeface="+mn-cs"/>
              </a:rPr>
              <a:t>; </a:t>
            </a:r>
            <a:r>
              <a:rPr lang="en-GB" sz="1200" u="none" strike="noStrike" kern="1200" dirty="0" smtClean="0">
                <a:solidFill>
                  <a:schemeClr val="tx1"/>
                </a:solidFill>
                <a:effectLst/>
                <a:latin typeface="+mn-lt"/>
                <a:ea typeface="+mn-ea"/>
                <a:cs typeface="+mn-cs"/>
                <a:hlinkClick r:id="rId6"/>
              </a:rPr>
              <a:t>https://www2.ffg.at/verkehr/projekte.php?id=1191</a:t>
            </a:r>
            <a:r>
              <a:rPr lang="en-GB" sz="1200" kern="1200" dirty="0" smtClean="0">
                <a:solidFill>
                  <a:schemeClr val="tx1"/>
                </a:solidFill>
                <a:effectLst/>
                <a:latin typeface="+mn-lt"/>
                <a:ea typeface="+mn-ea"/>
                <a:cs typeface="+mn-cs"/>
              </a:rPr>
              <a:t>, </a:t>
            </a:r>
            <a:r>
              <a:rPr lang="en-GB" sz="1200" u="none" strike="noStrike" kern="1200" dirty="0" smtClean="0">
                <a:solidFill>
                  <a:schemeClr val="tx1"/>
                </a:solidFill>
                <a:effectLst/>
                <a:latin typeface="+mn-lt"/>
                <a:ea typeface="+mn-ea"/>
                <a:cs typeface="+mn-cs"/>
                <a:hlinkClick r:id="rId7"/>
              </a:rPr>
              <a:t>http://www.zukunft-mobilitaet.net/117213/binnenschifffahrt-seeschifffahrt/innenstadtlogistik-binnenschiff-lastenrad-amsterdam-utrecht-paris/</a:t>
            </a:r>
            <a:r>
              <a:rPr lang="en-GB" sz="1200" kern="1200" dirty="0" smtClean="0">
                <a:solidFill>
                  <a:schemeClr val="tx1"/>
                </a:solidFill>
                <a:effectLst/>
                <a:latin typeface="+mn-lt"/>
                <a:ea typeface="+mn-ea"/>
                <a:cs typeface="+mn-cs"/>
              </a:rPr>
              <a:t> [21.04.2017]</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URL: </a:t>
            </a:r>
            <a:r>
              <a:rPr lang="en-GB" sz="1200" u="none" strike="noStrike" kern="1200" dirty="0" smtClean="0">
                <a:solidFill>
                  <a:schemeClr val="tx1"/>
                </a:solidFill>
                <a:effectLst/>
                <a:latin typeface="+mn-lt"/>
                <a:ea typeface="+mn-ea"/>
                <a:cs typeface="+mn-cs"/>
                <a:hlinkClick r:id="rId8"/>
              </a:rPr>
              <a:t>http://www.vnf.fr/enewsletter_int/logistique_fille02.php?article=MTQ4</a:t>
            </a:r>
            <a:r>
              <a:rPr lang="en-GB" sz="1200" kern="1200" dirty="0" smtClean="0">
                <a:solidFill>
                  <a:schemeClr val="tx1"/>
                </a:solidFill>
                <a:effectLst/>
                <a:latin typeface="+mn-lt"/>
                <a:ea typeface="+mn-ea"/>
                <a:cs typeface="+mn-cs"/>
              </a:rPr>
              <a:t> [21.04.2017]</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URL: </a:t>
            </a:r>
            <a:r>
              <a:rPr lang="en-GB" sz="1200" u="none" strike="noStrike" kern="1200" dirty="0" smtClean="0">
                <a:solidFill>
                  <a:schemeClr val="tx1"/>
                </a:solidFill>
                <a:effectLst/>
                <a:latin typeface="+mn-lt"/>
                <a:ea typeface="+mn-ea"/>
                <a:cs typeface="+mn-cs"/>
                <a:hlinkClick r:id="rId7"/>
              </a:rPr>
              <a:t>http://www.zukunft-mobilitaet.net/117213/binnenschifffahrt-seeschifffahrt/innenstadtlogistik-binnenschiff-lastenrad-amsterdam-utrecht-paris/</a:t>
            </a:r>
            <a:r>
              <a:rPr lang="en-GB" sz="1200" kern="1200" dirty="0" smtClean="0">
                <a:solidFill>
                  <a:schemeClr val="tx1"/>
                </a:solidFill>
                <a:effectLst/>
                <a:latin typeface="+mn-lt"/>
                <a:ea typeface="+mn-ea"/>
                <a:cs typeface="+mn-cs"/>
              </a:rPr>
              <a:t> [21.04.2017]</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URL: </a:t>
            </a:r>
            <a:r>
              <a:rPr lang="en-GB" sz="1200" u="none" strike="noStrike" kern="1200" dirty="0" smtClean="0">
                <a:solidFill>
                  <a:schemeClr val="tx1"/>
                </a:solidFill>
                <a:effectLst/>
                <a:latin typeface="+mn-lt"/>
                <a:ea typeface="+mn-ea"/>
                <a:cs typeface="+mn-cs"/>
                <a:hlinkClick r:id="rId7"/>
              </a:rPr>
              <a:t>http://www.zukunft-mobilitaet.net/117213/binnenschifffahrt-seeschifffahrt/innenstadtlogistik-binnenschiff-lastenrad-amsterdam-utrecht-paris/</a:t>
            </a:r>
            <a:r>
              <a:rPr lang="en-GB" sz="1200" kern="1200" dirty="0" smtClean="0">
                <a:solidFill>
                  <a:schemeClr val="tx1"/>
                </a:solidFill>
                <a:effectLst/>
                <a:latin typeface="+mn-lt"/>
                <a:ea typeface="+mn-ea"/>
                <a:cs typeface="+mn-cs"/>
              </a:rPr>
              <a:t> [21.04.2017]</a:t>
            </a:r>
            <a:endParaRPr lang="de-AT"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URL: </a:t>
            </a:r>
            <a:r>
              <a:rPr lang="en-GB" sz="1200" u="none" strike="noStrike" kern="1200" dirty="0" smtClean="0">
                <a:solidFill>
                  <a:schemeClr val="tx1"/>
                </a:solidFill>
                <a:effectLst/>
                <a:latin typeface="+mn-lt"/>
                <a:ea typeface="+mn-ea"/>
                <a:cs typeface="+mn-cs"/>
                <a:hlinkClick r:id="rId7"/>
              </a:rPr>
              <a:t>http://www.zukunft-mobilitaet.net/117213/binnenschifffahrt-seeschifffahrt/innenstadtlogistik-binnenschiff-lastenrad-amsterdam-utrecht-paris/</a:t>
            </a:r>
            <a:r>
              <a:rPr lang="en-GB" sz="1200" kern="1200" dirty="0" smtClean="0">
                <a:solidFill>
                  <a:schemeClr val="tx1"/>
                </a:solidFill>
                <a:effectLst/>
                <a:latin typeface="+mn-lt"/>
                <a:ea typeface="+mn-ea"/>
                <a:cs typeface="+mn-cs"/>
              </a:rPr>
              <a:t> [21.04.2017]</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3639119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Allgemein steht der Transportbereich vor der Herausforderung, dass das Güteraufkommen in Zukunft stark zunehmen wird, dies veranlasst auch die Entstehung neuer innovativer Geschäftsmodelle.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Innovative Geschäftsmodelle aus dem Logistikbereich bieten viele Chancen für eine erfolgreiche und effiziente Integration der Binnenschifffahrt in die Transportkette. Somit lässt sich durchaus eine positive Entwicklung der Binnenschifffahrt in Zukunft erwarten. Dennoch gilt es unterschiedliche Voraussetzungen zu berücksichtigen, um den Erfolg zu gewährleisten. Dafür sind die Zusammenarbeit der unterschiedlichen Akteure,</a:t>
            </a:r>
            <a:r>
              <a:rPr lang="de-AT" sz="1200" kern="1200" baseline="0" dirty="0" smtClean="0">
                <a:solidFill>
                  <a:schemeClr val="tx1"/>
                </a:solidFill>
                <a:effectLst/>
                <a:latin typeface="+mn-lt"/>
                <a:ea typeface="+mn-ea"/>
                <a:cs typeface="+mn-cs"/>
              </a:rPr>
              <a:t> </a:t>
            </a:r>
            <a:r>
              <a:rPr lang="de-AT" sz="1200" kern="1200" dirty="0" smtClean="0">
                <a:solidFill>
                  <a:schemeClr val="tx1"/>
                </a:solidFill>
                <a:effectLst/>
                <a:latin typeface="+mn-lt"/>
                <a:ea typeface="+mn-ea"/>
                <a:cs typeface="+mn-cs"/>
              </a:rPr>
              <a:t>Maßnahmen vonseiten der Politik </a:t>
            </a:r>
            <a:r>
              <a:rPr lang="de-AT" sz="1200" kern="1200" baseline="0" dirty="0" smtClean="0">
                <a:solidFill>
                  <a:schemeClr val="tx1"/>
                </a:solidFill>
                <a:effectLst/>
                <a:latin typeface="+mn-lt"/>
                <a:ea typeface="+mn-ea"/>
                <a:cs typeface="+mn-cs"/>
              </a:rPr>
              <a:t>und die </a:t>
            </a:r>
            <a:r>
              <a:rPr lang="de-AT" sz="1200" kern="1200" dirty="0" smtClean="0">
                <a:solidFill>
                  <a:schemeClr val="tx1"/>
                </a:solidFill>
                <a:effectLst/>
                <a:latin typeface="+mn-lt"/>
                <a:ea typeface="+mn-ea"/>
                <a:cs typeface="+mn-cs"/>
              </a:rPr>
              <a:t>Bewusstseinsbildung (</a:t>
            </a:r>
            <a:r>
              <a:rPr lang="de-AT" sz="1200" kern="1200" dirty="0" err="1" smtClean="0">
                <a:solidFill>
                  <a:schemeClr val="tx1"/>
                </a:solidFill>
                <a:effectLst/>
                <a:latin typeface="+mn-lt"/>
                <a:ea typeface="+mn-ea"/>
                <a:cs typeface="+mn-cs"/>
              </a:rPr>
              <a:t>Mind-Shift</a:t>
            </a:r>
            <a:r>
              <a:rPr lang="de-AT" sz="1200" kern="1200" dirty="0" smtClean="0">
                <a:solidFill>
                  <a:schemeClr val="tx1"/>
                </a:solidFill>
                <a:effectLst/>
                <a:latin typeface="+mn-lt"/>
                <a:ea typeface="+mn-ea"/>
                <a:cs typeface="+mn-cs"/>
              </a:rPr>
              <a:t>)</a:t>
            </a:r>
            <a:r>
              <a:rPr lang="de-AT" sz="1200" kern="1200" baseline="0" dirty="0" smtClean="0">
                <a:solidFill>
                  <a:schemeClr val="tx1"/>
                </a:solidFill>
                <a:effectLst/>
                <a:latin typeface="+mn-lt"/>
                <a:ea typeface="+mn-ea"/>
                <a:cs typeface="+mn-cs"/>
              </a:rPr>
              <a:t> für das Binnenschiff als nachhaltiges Transportmittel notwendig. </a:t>
            </a:r>
            <a:endParaRPr lang="de-AT" sz="1200" kern="1200" dirty="0" smtClean="0">
              <a:solidFill>
                <a:schemeClr val="tx1"/>
              </a:solidFill>
              <a:effectLst/>
              <a:latin typeface="+mn-lt"/>
              <a:ea typeface="+mn-ea"/>
              <a:cs typeface="+mn-cs"/>
            </a:endParaRPr>
          </a:p>
          <a:p>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387904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1648793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1674002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638471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1117203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3473188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373051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Für den nationalen und internationalen Handel und die wirtschaftliche Entwicklung ist es wichtig, dass Güter sicher, schnell und kostengünstig befördert werden. Das schnelle Wachstum des Güterverkehrs innerhalb der EU lässt sich durch die rasche Zunahme des weltweiten Handels und durch Praktiken der Wirtschaft (wie die Konzentration der Produktion an einigen wenigen Standorten, um Größenvorteile nutzen zu können, Standortverlagerungen und Just-in-time-Lieferungen) erklären. </a:t>
            </a:r>
          </a:p>
          <a:p>
            <a:r>
              <a:rPr lang="de-AT" sz="1200" kern="1200" dirty="0" smtClean="0">
                <a:solidFill>
                  <a:schemeClr val="tx1"/>
                </a:solidFill>
                <a:effectLst/>
                <a:latin typeface="+mn-lt"/>
                <a:ea typeface="+mn-ea"/>
                <a:cs typeface="+mn-cs"/>
              </a:rPr>
              <a:t>Innovative Geschäftsmodelle sorgen für reibungslose Abläufe und halten die Wirtschaft in Bewegung. Wichtig ist hierbei, den Verkehr auf der Straße, der Schiene, auf dem Wasser und in der Luft sinnvoll miteinander zu kombinieren und Knotenpunkte zu schaffen. An Knotenpunkten wie Binnenhäfen können leistungsfähige Transportketten und -netze aufgebaut werden. Dadurch wird die Logistik cleverer, moderner und klimafreundlicher.</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Quelle: </a:t>
            </a:r>
          </a:p>
          <a:p>
            <a:r>
              <a:rPr lang="de-AT" sz="1200" b="0" u="none" strike="noStrike" kern="1200" dirty="0" smtClean="0">
                <a:solidFill>
                  <a:schemeClr val="tx1"/>
                </a:solidFill>
                <a:effectLst/>
                <a:latin typeface="+mn-lt"/>
                <a:ea typeface="+mn-ea"/>
                <a:cs typeface="+mn-cs"/>
                <a:hlinkClick r:id="rId3"/>
              </a:rPr>
              <a:t>http://ec.europa.eu/eurostat/statistics-explained/index.php/Freight_transport_statistics/de</a:t>
            </a:r>
            <a:endParaRPr lang="de-AT" sz="1200" kern="1200" dirty="0" smtClean="0">
              <a:solidFill>
                <a:schemeClr val="tx1"/>
              </a:solidFill>
              <a:effectLst/>
              <a:latin typeface="+mn-lt"/>
              <a:ea typeface="+mn-ea"/>
              <a:cs typeface="+mn-cs"/>
            </a:endParaRPr>
          </a:p>
          <a:p>
            <a:r>
              <a:rPr lang="de-AT" sz="1200" b="0" u="none" strike="noStrike" kern="1200" dirty="0" smtClean="0">
                <a:solidFill>
                  <a:schemeClr val="tx1"/>
                </a:solidFill>
                <a:effectLst/>
                <a:latin typeface="+mn-lt"/>
                <a:ea typeface="+mn-ea"/>
                <a:cs typeface="+mn-cs"/>
                <a:hlinkClick r:id="rId4"/>
              </a:rPr>
              <a:t>https://www.bmvi.de/DE/Themen/Mobilitaet/Gueterverkehr-Logistik/Logistik-Gueterverkehr-kompakt/logistik-gueterverkehr-kompakt.html</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1799860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Die Binnenschifffahrt in Europa konzentriert sich hauptsächlich auf zwei Länder, die Niederlande und Deutschland, in denen 71 % der gesamten Verkehrsleistung in der europäischen Binnenschifffahrt abgewickelt werden. Allgemein stellen die Rheinstaaten der Europäischen Union (Belgien, Niederlande, Frankreich und Deutschland) 85 % der gesamten Güterverkehrsleistung in der Binnenschifffahrt dar, die Donaustaaten der EU (Bulgarien, Kroatien, Ungarn, Österreich, Rumänien und Slowakei) umfassen 15 % der Güterverkehrsleistung auf europäischen Wasserstraßen. Die gesamte Verkehrsleistung der Binnenschifffahrt in der Europäischen Union hat 2016 nahezu 145 Mrd. TKM erreicht.</a:t>
            </a:r>
            <a:endParaRPr lang="de-AT"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Quelle: http://www.inland-navigation-market.org/de/rapports/2017/q2/2-gueterverkehr-auf-binnenwasserstrassen/</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748461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Die acht Güterarten, die im Diagramm oben hervorgehoben sind (Eisenerze, Mineralölprodukte, landwirtschaftliche Erzeugnisse, Rohöl, chemische Erzeugnisse, Metalle, Nahrungsmittel und Abfälle) stellen 97 % der gesamten Verkehrsleistung der Binnenschifffahrt in der Europäischen Union dar.</a:t>
            </a:r>
            <a:endParaRPr lang="de-AT"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Der Anteil der Binnenschifffahrt am Modal Split kann für diese Güterarten sehr hoch sein, und in einigen Regionen Europas kann die Binnenschifffahrt nahezu der einzige Verkehrsträger sein. Selbst auf europäischer Ebene hält die Binnenschifffahrt einen signifikanten Marktanteil bei diesen Güterarten, trotz der Einschränkungen in Hinblick auf die Verfügbarkeit geeigneter Wasserstraßen.</a:t>
            </a:r>
            <a:endParaRPr lang="de-AT" sz="1200" kern="1200" dirty="0" smtClean="0">
              <a:solidFill>
                <a:schemeClr val="tx1"/>
              </a:solidFill>
              <a:effectLst/>
              <a:latin typeface="+mn-lt"/>
              <a:ea typeface="+mn-ea"/>
              <a:cs typeface="+mn-cs"/>
            </a:endParaRPr>
          </a:p>
          <a:p>
            <a:endParaRPr lang="de-AT" dirty="0" smtClean="0"/>
          </a:p>
          <a:p>
            <a:r>
              <a:rPr lang="de-AT" dirty="0" smtClean="0"/>
              <a:t>Quelle: </a:t>
            </a:r>
            <a:r>
              <a:rPr lang="de-AT" sz="1200" kern="1200" dirty="0" smtClean="0">
                <a:solidFill>
                  <a:schemeClr val="tx1"/>
                </a:solidFill>
                <a:effectLst/>
                <a:latin typeface="+mn-lt"/>
                <a:ea typeface="+mn-ea"/>
                <a:cs typeface="+mn-cs"/>
              </a:rPr>
              <a:t>http://www.inland-navigation-market.org/de/rapports/2017/q2/2-gueterverkehr-auf-binnenwasserstrassen/</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28363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smtClean="0">
                <a:solidFill>
                  <a:schemeClr val="tx1"/>
                </a:solidFill>
                <a:effectLst/>
                <a:latin typeface="+mn-lt"/>
                <a:ea typeface="+mn-ea"/>
                <a:cs typeface="+mn-cs"/>
              </a:rPr>
              <a:t>Der Rhein-Main-Donau Korridor verfügt über eine Gesamtlänge von </a:t>
            </a:r>
            <a:r>
              <a:rPr lang="de-AT" sz="1000" b="1" kern="1200" dirty="0" smtClean="0">
                <a:solidFill>
                  <a:schemeClr val="tx1"/>
                </a:solidFill>
                <a:effectLst/>
                <a:latin typeface="+mn-lt"/>
                <a:ea typeface="+mn-ea"/>
                <a:cs typeface="+mn-cs"/>
              </a:rPr>
              <a:t>3.504 km </a:t>
            </a:r>
            <a:r>
              <a:rPr lang="de-AT" sz="1000" kern="1200" dirty="0" smtClean="0">
                <a:solidFill>
                  <a:schemeClr val="tx1"/>
                </a:solidFill>
                <a:effectLst/>
                <a:latin typeface="+mn-lt"/>
                <a:ea typeface="+mn-ea"/>
                <a:cs typeface="+mn-cs"/>
              </a:rPr>
              <a:t>und verbindet den Hafen von Rotterdam (Niederlande) mit dem Hafen von Constanta (Rumänien) und somit auch </a:t>
            </a:r>
            <a:r>
              <a:rPr lang="de-AT" sz="1000" b="1" kern="1200" dirty="0" smtClean="0">
                <a:solidFill>
                  <a:schemeClr val="tx1"/>
                </a:solidFill>
                <a:effectLst/>
                <a:latin typeface="+mn-lt"/>
                <a:ea typeface="+mn-ea"/>
                <a:cs typeface="+mn-cs"/>
              </a:rPr>
              <a:t>15 europäische Länder </a:t>
            </a:r>
            <a:r>
              <a:rPr lang="de-AT" sz="1000" kern="1200" dirty="0" smtClean="0">
                <a:solidFill>
                  <a:schemeClr val="tx1"/>
                </a:solidFill>
                <a:effectLst/>
                <a:latin typeface="+mn-lt"/>
                <a:ea typeface="+mn-ea"/>
                <a:cs typeface="+mn-cs"/>
              </a:rPr>
              <a:t>direkt auf dem Wasserweg. Vergleicht man die Wasserstraße Donau mit dem Rhein so ist diese somit 2,7mal Länger als der Rhein. Trotzdem wurden 2010 am Rhein </a:t>
            </a:r>
            <a:r>
              <a:rPr lang="de-AT" sz="1000" b="1" kern="1200" dirty="0" smtClean="0">
                <a:solidFill>
                  <a:schemeClr val="tx1"/>
                </a:solidFill>
                <a:effectLst/>
                <a:latin typeface="+mn-lt"/>
                <a:ea typeface="+mn-ea"/>
                <a:cs typeface="+mn-cs"/>
              </a:rPr>
              <a:t>6,9 mal mehr Güter </a:t>
            </a:r>
            <a:r>
              <a:rPr lang="de-AT" sz="1000" kern="1200" dirty="0" smtClean="0">
                <a:solidFill>
                  <a:schemeClr val="tx1"/>
                </a:solidFill>
                <a:effectLst/>
                <a:latin typeface="+mn-lt"/>
                <a:ea typeface="+mn-ea"/>
                <a:cs typeface="+mn-cs"/>
              </a:rPr>
              <a:t>transportiert als auf der Donau. Die Transportleistung am Rhein war 2010 somit 3,5mal höher als auf der Donau. Die begrenzte Verzweigung der Donauwasserstraße ermöglicht nur eine räumlich konzentrierte Nutzung, des Weiteren ist ein längerer Vor- und Nachlauf auf Straße oder Schiene erforderlich. Dem zu Folge hat die Binnenschifffahrt im Donauraum in der Regel einen geringeren Anteil am nationalen Modal Split. Allerdings zeichnen sich die Donauverkehre im Vergleich der Verkehrsleistung durch längere Distanzen aus. Die mittlere Transportweite auf der Donau beträgt rund 600 km während die des Rheins nur rund 300 km beträgt. Von Kelheim bis </a:t>
            </a:r>
            <a:r>
              <a:rPr lang="de-AT" sz="1000" kern="1200" dirty="0" err="1" smtClean="0">
                <a:solidFill>
                  <a:schemeClr val="tx1"/>
                </a:solidFill>
                <a:effectLst/>
                <a:latin typeface="+mn-lt"/>
                <a:ea typeface="+mn-ea"/>
                <a:cs typeface="+mn-cs"/>
              </a:rPr>
              <a:t>Sulina</a:t>
            </a:r>
            <a:r>
              <a:rPr lang="de-AT" sz="1000" kern="1200" dirty="0" smtClean="0">
                <a:solidFill>
                  <a:schemeClr val="tx1"/>
                </a:solidFill>
                <a:effectLst/>
                <a:latin typeface="+mn-lt"/>
                <a:ea typeface="+mn-ea"/>
                <a:cs typeface="+mn-cs"/>
              </a:rPr>
              <a:t> überspannen in Summe </a:t>
            </a:r>
            <a:r>
              <a:rPr lang="de-AT" sz="1000" b="1" kern="1200" dirty="0" smtClean="0">
                <a:solidFill>
                  <a:schemeClr val="tx1"/>
                </a:solidFill>
                <a:effectLst/>
                <a:latin typeface="+mn-lt"/>
                <a:ea typeface="+mn-ea"/>
                <a:cs typeface="+mn-cs"/>
              </a:rPr>
              <a:t>130 Brücken </a:t>
            </a:r>
            <a:r>
              <a:rPr lang="de-AT" sz="1000" kern="1200" dirty="0" smtClean="0">
                <a:solidFill>
                  <a:schemeClr val="tx1"/>
                </a:solidFill>
                <a:effectLst/>
                <a:latin typeface="+mn-lt"/>
                <a:ea typeface="+mn-ea"/>
                <a:cs typeface="+mn-cs"/>
              </a:rPr>
              <a:t>die Donau. Da bedingt durch die Brücken ein maximal 2-3 lagiger Containerverkehr auf der Donau möglich ist, der sich wenig wirtschaftlich gestalten würde, gibt es </a:t>
            </a:r>
            <a:r>
              <a:rPr lang="de-AT" sz="1000" b="1" kern="1200" dirty="0" smtClean="0">
                <a:solidFill>
                  <a:schemeClr val="tx1"/>
                </a:solidFill>
                <a:effectLst/>
                <a:latin typeface="+mn-lt"/>
                <a:ea typeface="+mn-ea"/>
                <a:cs typeface="+mn-cs"/>
              </a:rPr>
              <a:t>praktisch kaum Containerverkehr </a:t>
            </a:r>
            <a:r>
              <a:rPr lang="de-AT" sz="1000" kern="1200" dirty="0" smtClean="0">
                <a:solidFill>
                  <a:schemeClr val="tx1"/>
                </a:solidFill>
                <a:effectLst/>
                <a:latin typeface="+mn-lt"/>
                <a:ea typeface="+mn-ea"/>
                <a:cs typeface="+mn-cs"/>
              </a:rPr>
              <a:t>auf der Donau. Containerverkehr wird überwiegend im Rheingebiet betrieben. Darüber hinaus hat der Rhein vier Hauptzuflüsse, die die Rolle des Rheins als wichtigste Wasserstraße Europas stärken. Die wirtschaftliche Aktivität und die hohe Bevölkerungsdichte entlang des Rheins unterstützen auch eine verstärkte Nutzung dieser Binnenwasserstraße als Verkehrsträger.</a:t>
            </a:r>
          </a:p>
          <a:p>
            <a:endParaRPr lang="en-GB" sz="1000" noProof="0" dirty="0" smtClean="0"/>
          </a:p>
          <a:p>
            <a:r>
              <a:rPr lang="en-GB" sz="1000" noProof="0" dirty="0" err="1" smtClean="0"/>
              <a:t>Quellen</a:t>
            </a:r>
            <a:r>
              <a:rPr lang="en-GB" sz="1000" noProof="0" dirty="0" smtClean="0"/>
              <a:t>:</a:t>
            </a:r>
          </a:p>
          <a:p>
            <a:r>
              <a:rPr lang="en-GB" sz="1000" b="0" noProof="0" dirty="0" smtClean="0"/>
              <a:t>viadonau,</a:t>
            </a:r>
            <a:r>
              <a:rPr lang="en-GB" sz="1000" b="0" baseline="0" noProof="0" dirty="0" smtClean="0"/>
              <a:t> “</a:t>
            </a:r>
            <a:r>
              <a:rPr lang="en-GB" sz="1000" b="0" noProof="0" dirty="0" err="1" smtClean="0"/>
              <a:t>Handbuch</a:t>
            </a:r>
            <a:r>
              <a:rPr lang="en-GB" sz="1000" b="0" noProof="0" dirty="0" smtClean="0"/>
              <a:t> der </a:t>
            </a:r>
            <a:r>
              <a:rPr lang="en-GB" sz="1000" b="0" noProof="0" dirty="0" err="1" smtClean="0"/>
              <a:t>Donauschifffahrt</a:t>
            </a:r>
            <a:r>
              <a:rPr lang="en-GB" sz="1000" b="0" baseline="0" noProof="0" dirty="0" smtClean="0"/>
              <a:t>”, (2013), S</a:t>
            </a:r>
            <a:r>
              <a:rPr lang="en-GB" sz="1000" noProof="0" dirty="0" smtClean="0"/>
              <a:t>.22, 23, 59</a:t>
            </a:r>
          </a:p>
          <a:p>
            <a:endParaRPr lang="de-DE" sz="100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t>Observatory</a:t>
            </a:r>
            <a:r>
              <a:rPr lang="en-GB" sz="1000" baseline="0" noProof="0" dirty="0" smtClean="0"/>
              <a:t> of European inland navigation, URL: </a:t>
            </a:r>
            <a:r>
              <a:rPr lang="en-GB" sz="1000" noProof="0" dirty="0" smtClean="0"/>
              <a:t>http://www.inland-navigation.org/river/rhine/</a:t>
            </a:r>
            <a:r>
              <a:rPr lang="en-GB" sz="1000" baseline="0" noProof="0" dirty="0" smtClean="0"/>
              <a:t> </a:t>
            </a:r>
            <a:r>
              <a:rPr lang="en-GB" sz="1000" noProof="0" dirty="0" smtClean="0"/>
              <a:t>[18.08.2016]</a:t>
            </a:r>
          </a:p>
          <a:p>
            <a:endParaRPr lang="en-GB" sz="100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Central Commission</a:t>
            </a:r>
            <a:r>
              <a:rPr lang="en-US" sz="1000" baseline="0" dirty="0" smtClean="0"/>
              <a:t> for the navigation of the Rhine, “Inland navigation in Europe market observation – quarterly report 2016/Q1”, (2016),</a:t>
            </a:r>
            <a:r>
              <a:rPr lang="en-GB" sz="1000" noProof="0" dirty="0" smtClean="0"/>
              <a:t> p.14, Online: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 </a:t>
            </a:r>
            <a:r>
              <a:rPr lang="en-GB" sz="1000" noProof="0" dirty="0" smtClean="0"/>
              <a:t>http://ccr-zkr.org/files/documents/om/om16_I_en.pdf [18.08.2016]</a:t>
            </a:r>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2226608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Die Logistik ist als Wirtschaftsbereich wie auch als Tätigkeitsfeld innerhalb von Unternehmen weltweit bedeutend. Sie macht Arbeitsteilung im In- und Ausland möglich und stellt somit einen Eckpfeiler der Globalisierung dar. Logistik nimmt entsprechend einen immer wichtigeren Stellenwert ein, der entscheidend zum volkswirtschaftlichen Erfolg und zum Erfolg einzelner Unternehmen beiträgt. Qualifizierte Logistik-Fachkräfte sind daher unverzichtbar. Ebenso wie der Wirtschaftsbereich hat sich das Berufsfeld in den letzten Jahren rasant weiterentwickelt und stark verändert.  </a:t>
            </a:r>
          </a:p>
          <a:p>
            <a:r>
              <a:rPr lang="de-AT" sz="1200" kern="1200" dirty="0" smtClean="0">
                <a:solidFill>
                  <a:schemeClr val="tx1"/>
                </a:solidFill>
                <a:effectLst/>
                <a:latin typeface="+mn-lt"/>
                <a:ea typeface="+mn-ea"/>
                <a:cs typeface="+mn-cs"/>
              </a:rPr>
              <a:t>Die zunehmende Internationalisierung der Wertschöpfungsketten hat zu einem Wandel der Aufgabenprofile in nahezu allen Bereichen der Logistik geführt. Während sich Logistiker früher hauptsächlich um Transport, Umschlag und Lagerung gekümmert haben, steuern sie heute ganze Wertschöpfungsnetzwerke. Logistik ist weit mehr als Warenströme leiten und Behälter kommissionieren. Zu den Aufgaben gehören die marktorientierte, integrierte Planung, Gestaltung, Abwicklung und Kontrolle des gesamten Material- und dazugehörigen Informationsflusses zwischen Unternehmen, Lieferanten und Kunden sowie innerhalb eines Unternehmens.  </a:t>
            </a:r>
          </a:p>
          <a:p>
            <a:r>
              <a:rPr lang="de-AT" sz="1200" kern="1200" dirty="0" smtClean="0">
                <a:solidFill>
                  <a:schemeClr val="tx1"/>
                </a:solidFill>
                <a:effectLst/>
                <a:latin typeface="+mn-lt"/>
                <a:ea typeface="+mn-ea"/>
                <a:cs typeface="+mn-cs"/>
              </a:rPr>
              <a:t>Mit der Komplexität der Aufgaben steigt auch deren Attraktivität. Die sich ständig ändernden Anforderungen der unterschiedlichen Märkte erfordern von der Logistik flexible und sich permanent weiter entwickelnde Konzepte. Beim verantwortlichen Mitarbeiter sind hier Prozessverständnis und analytische Fähigkeiten aber auch Kreativität für innovative Lösungen gefragt. Daher</a:t>
            </a:r>
            <a:r>
              <a:rPr lang="de-AT" sz="1200" kern="1200" baseline="0" dirty="0" smtClean="0">
                <a:solidFill>
                  <a:schemeClr val="tx1"/>
                </a:solidFill>
                <a:effectLst/>
                <a:latin typeface="+mn-lt"/>
                <a:ea typeface="+mn-ea"/>
                <a:cs typeface="+mn-cs"/>
              </a:rPr>
              <a:t> ergibt sich auch ein </a:t>
            </a:r>
            <a:r>
              <a:rPr lang="de-AT" sz="1200" kern="1200" dirty="0" smtClean="0">
                <a:solidFill>
                  <a:schemeClr val="tx1"/>
                </a:solidFill>
                <a:effectLst/>
                <a:latin typeface="+mn-lt"/>
                <a:ea typeface="+mn-ea"/>
                <a:cs typeface="+mn-cs"/>
              </a:rPr>
              <a:t>Bedarf an hochqualifizierten Fachkräften in der Logistik,</a:t>
            </a:r>
            <a:r>
              <a:rPr lang="de-AT" sz="1200" kern="1200" baseline="0" dirty="0" smtClean="0">
                <a:solidFill>
                  <a:schemeClr val="tx1"/>
                </a:solidFill>
                <a:effectLst/>
                <a:latin typeface="+mn-lt"/>
                <a:ea typeface="+mn-ea"/>
                <a:cs typeface="+mn-cs"/>
              </a:rPr>
              <a:t> welcher auch in Zukunft steigend ist. </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Quelle: </a:t>
            </a:r>
            <a:r>
              <a:rPr lang="de-AT" sz="1200" u="sng" kern="1200" dirty="0" smtClean="0">
                <a:solidFill>
                  <a:schemeClr val="tx1"/>
                </a:solidFill>
                <a:effectLst/>
                <a:latin typeface="+mn-lt"/>
                <a:ea typeface="+mn-ea"/>
                <a:cs typeface="+mn-cs"/>
                <a:hlinkClick r:id="rId3"/>
              </a:rPr>
              <a:t>http://www.google.at/url?sa=t&amp;rct=j&amp;q=&amp;esrc=s&amp;source=web&amp;cd=6&amp;ved=0ahUKEwj11ofH8ZjRAhUEyRQKHdAIBb8QFggyMAU&amp;url=http%3A%2F%2Fwww.bvl.de%2Fmisc%2FfilePush.php%3Fid%3D25573%26name%3DLOGISTIK%2B2014%2B-%2BAktuelle%2BTrends.pdf&amp;usg=AFQjCNH4oGsCn-HKgCTyDsOdkvG7zpnxWQ</a:t>
            </a:r>
            <a:endParaRPr lang="de-AT" sz="1200" kern="1200" dirty="0" smtClean="0">
              <a:solidFill>
                <a:schemeClr val="tx1"/>
              </a:solidFill>
              <a:effectLst/>
              <a:latin typeface="+mn-lt"/>
              <a:ea typeface="+mn-ea"/>
              <a:cs typeface="+mn-cs"/>
            </a:endParaRPr>
          </a:p>
          <a:p>
            <a:endParaRPr lang="de-AT" dirty="0" smtClean="0"/>
          </a:p>
          <a:p>
            <a:r>
              <a:rPr lang="de-AT" dirty="0" smtClean="0"/>
              <a:t>Bild:</a:t>
            </a:r>
            <a:r>
              <a:rPr lang="de-AT" baseline="0" dirty="0" smtClean="0"/>
              <a:t> https://www.scs.fraunhofer.de/content/dam/scs/de/dokumente/studien/Logistikbeschaeftigung_Studie_Executive_Summary_2015.pdf S.6</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3035863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CB2260D3-C30E-4672-9BC4-E875ABA2EE82}" type="datetime6">
              <a:rPr lang="de-AT" smtClean="0"/>
              <a:t>Dezember 18</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6E1B64-A349-423D-A4C5-43827FE7BB9A}" type="datetime6">
              <a:rPr lang="de-AT" smtClean="0">
                <a:solidFill>
                  <a:prstClr val="white"/>
                </a:solidFill>
              </a:rPr>
              <a:t>Dezember 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6718AE-A8C6-4463-B718-0A8C46CBCE45}" type="datetime6">
              <a:rPr lang="de-AT" smtClean="0">
                <a:solidFill>
                  <a:prstClr val="white"/>
                </a:solidFill>
              </a:rPr>
              <a:t>Dezember 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FE3FC7-A623-4273-9146-268EC6F2ADB1}" type="datetime6">
              <a:rPr lang="de-AT" smtClean="0">
                <a:solidFill>
                  <a:prstClr val="white"/>
                </a:solidFill>
              </a:rPr>
              <a:t>Dezember 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fld id="{F65D3A17-F3DF-403A-A5E6-37B592D79687}" type="datetime6">
              <a:rPr lang="de-AT" smtClean="0">
                <a:solidFill>
                  <a:prstClr val="white"/>
                </a:solidFill>
              </a:rPr>
              <a:t>Dezember 18</a:t>
            </a:fld>
            <a:endParaRPr lang="de-AT" dirty="0" smtClean="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C628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3C628F"/>
                </a:solidFill>
              </a:defRPr>
            </a:lvl1pPr>
            <a:lvl2pPr>
              <a:defRPr>
                <a:solidFill>
                  <a:srgbClr val="3C628F"/>
                </a:solidFill>
              </a:defRPr>
            </a:lvl2pPr>
            <a:lvl3pPr>
              <a:defRPr>
                <a:solidFill>
                  <a:srgbClr val="3C628F"/>
                </a:solidFill>
              </a:defRPr>
            </a:lvl3pPr>
            <a:lvl4pPr>
              <a:defRPr>
                <a:solidFill>
                  <a:srgbClr val="3C628F"/>
                </a:solidFill>
              </a:defRPr>
            </a:lvl4pPr>
            <a:lvl5pPr>
              <a:defRPr>
                <a:solidFill>
                  <a:srgbClr val="3C628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E78387-95CF-4DB2-8B65-1742E5640B54}" type="datetime6">
              <a:rPr lang="de-AT" smtClean="0">
                <a:solidFill>
                  <a:prstClr val="black"/>
                </a:solidFill>
              </a:rPr>
              <a:t>Dezember 18</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5088F02-D34A-432A-A464-E051AE2A2891}" type="datetime6">
              <a:rPr lang="de-AT" smtClean="0">
                <a:solidFill>
                  <a:prstClr val="white"/>
                </a:solidFill>
              </a:rPr>
              <a:t>Dezember 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913875A-9937-4D8C-B251-383F219B64C9}" type="datetime6">
              <a:rPr lang="de-AT" smtClean="0">
                <a:solidFill>
                  <a:prstClr val="white"/>
                </a:solidFill>
              </a:rPr>
              <a:t>Dezember 18</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0391F13D-D24C-4532-994E-C186FDB01FC5}" type="datetime6">
              <a:rPr lang="de-AT" smtClean="0">
                <a:solidFill>
                  <a:prstClr val="white"/>
                </a:solidFill>
              </a:rPr>
              <a:t>Dezember 18</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46305-76B7-42D2-B3FF-0C3835575A86}" type="datetime6">
              <a:rPr lang="de-AT" smtClean="0">
                <a:solidFill>
                  <a:prstClr val="white"/>
                </a:solidFill>
              </a:rPr>
              <a:t>Dezember 18</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6E6BAA-CCA9-4D02-A385-6059E715B22E}" type="datetime6">
              <a:rPr lang="de-AT" smtClean="0">
                <a:solidFill>
                  <a:prstClr val="white"/>
                </a:solidFill>
              </a:rPr>
              <a:t>Dezember 18</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4.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C156D-FDC2-480B-B243-4452A7048E82}" type="datetime6">
              <a:rPr lang="de-AT" smtClean="0"/>
              <a:t>Dezember 18</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8257" y="1566600"/>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bg1"/>
                </a:solidFill>
              </a:defRPr>
            </a:lvl1pPr>
          </a:lstStyle>
          <a:p>
            <a:fld id="{9414624F-A69E-479D-B8CE-6BD68C27BE69}" type="datetime6">
              <a:rPr lang="de-AT" smtClean="0">
                <a:solidFill>
                  <a:prstClr val="white"/>
                </a:solidFill>
              </a:rPr>
              <a:t>Dezember 18</a:t>
            </a:fld>
            <a:endParaRPr lang="de-AT" dirty="0" smtClean="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a:extLst/>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b="1"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hyperlink" Target="http://ccr-zkr.org/files/documents/om/om16_I_en.pdf" TargetMode="External"/><Relationship Id="rId3" Type="http://schemas.openxmlformats.org/officeDocument/2006/relationships/hyperlink" Target="https://www.bearingpoint.com/de-de/ueber-uns/pressemitteilungen-und-medienberichte/pressemitteilungen/digitale-plattformkonzepte-pr/" TargetMode="External"/><Relationship Id="rId7" Type="http://schemas.openxmlformats.org/officeDocument/2006/relationships/hyperlink" Target="https://webcache.googleusercontent.com/search?q=cache:MKaf5aYIj8MJ:https://www.bvl.de/misc/filePush.php?id%3D19520%26name%3DManagement%2BSummary_Frauen%2Bin%2Bder%2BLogistik.pdf+&amp;cd=6&amp;hl=de&amp;ct=clnk&amp;gl=at"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www.google.at/url?sa=t&amp;rct=j&amp;q=&amp;esrc=s&amp;source=web&amp;cd=6&amp;ved=0ahUKEwj11ofH8ZjRAhUEyRQKHdAIBb8QFggyMAU&amp;url=http://www.bvl.de/misc/filePush.php?id%3D25573%26name%3DLOGISTIK%2B2014%2B-%2BAktuelle%2BTrends.pdf&amp;usg=AFQjCNH4oGsCn-HKgCTyDsOdkvG7zpnxWQ" TargetMode="External"/><Relationship Id="rId5" Type="http://schemas.openxmlformats.org/officeDocument/2006/relationships/hyperlink" Target="https://logistiktrends.bvl.de/system/files/t16/2017/Trends_und_Strategien_in_Logistik_und_Supply_Chain_Management_-_Chancen_der_digitalen_Transformation_-_Kersten_von_See_Hackius_Maurer_2017.pdf" TargetMode="External"/><Relationship Id="rId4" Type="http://schemas.openxmlformats.org/officeDocument/2006/relationships/hyperlink" Target="http://www.lngmasterplan.eu/images/D_111__Status_Quo__Trend_Analysis_-_Danube_and_Italy_v2.1_FINAL_2015-3-12.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valueday.at/wp-content/uploads/sites/20/2013/11/Masterarbeit_Claus.pdf" TargetMode="External"/><Relationship Id="rId7" Type="http://schemas.openxmlformats.org/officeDocument/2006/relationships/hyperlink" Target="http://www.google.at/url?sa=t&amp;rct=j&amp;q=&amp;esrc=s&amp;source=web&amp;cd=1&amp;ved=0ahUKEwiMht7WrpnTAhWbHsAKHYrZB0AQFggdMAA&amp;url=http://www.inlandnavigation.eu/media/18189/INE_setting_course.pdf&amp;usg=AFQjCNEeyK1oS4DgS0lwIxQpUdhrq0wS8A&amp;bvm=bv.152174688,d.ZGg"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www.fruchtportal.de/artikel/franzosischer-supermarkt-liefert-lebensmittel-mit-binnenschiffen/020845" TargetMode="External"/><Relationship Id="rId5" Type="http://schemas.openxmlformats.org/officeDocument/2006/relationships/hyperlink" Target="http://www.duisport.de/unternehmen/ueber-uns.html" TargetMode="External"/><Relationship Id="rId4" Type="http://schemas.openxmlformats.org/officeDocument/2006/relationships/hyperlink" Target="http://n.diemacher.at/1083/logistik-4"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inland-navigation-market.org/de/rapports/2017/q2/2-gueterverkehr-auf-binnenwasserstrassen/" TargetMode="External"/><Relationship Id="rId7" Type="http://schemas.openxmlformats.org/officeDocument/2006/relationships/hyperlink" Target="http://www.inland-navigation.org/river/rhine/"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www.bevh.org/uploads/media/Die_Individualisierung_der_Lieferung_Studie.pdf" TargetMode="External"/><Relationship Id="rId5" Type="http://schemas.openxmlformats.org/officeDocument/2006/relationships/hyperlink" Target="https://www.logistik-heute.de/Logistik-News-Logistik-Nachrichten/Markt-News/15213/Cloud-Loesungen-werden-fuer-die-Logistik-immer-wichtiger-Studie-Siegeszug-de" TargetMode="External"/><Relationship Id="rId4" Type="http://schemas.openxmlformats.org/officeDocument/2006/relationships/hyperlink" Target="https://www.kalaidos-fh.ch/Blogs/Posts/2017/01/uf-1065-Logistik-vier-Geschaeftsmodelle"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zds-seehaefen.de/wp-content/uploads/2017/03/2016-10-10-ZDS-Arbeitspapier-zur-Digitalisierung.pdf" TargetMode="External"/><Relationship Id="rId3" Type="http://schemas.openxmlformats.org/officeDocument/2006/relationships/hyperlink" Target="https://www.klimafonds.gv.at/assets/Uploads/Blue-Globe-Reports/Mobilitt/2008-2012/BGR0052011MLNG-Antriebe.pdf" TargetMode="External"/><Relationship Id="rId7" Type="http://schemas.openxmlformats.org/officeDocument/2006/relationships/hyperlink" Target="https://www.wko.at/branchen/handel/Studie__Internet-Einzelhandel_2014.html"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https://www.welt.de/motor/news/article155884171/Nutzfahrzeug-Studie.html" TargetMode="External"/><Relationship Id="rId5" Type="http://schemas.openxmlformats.org/officeDocument/2006/relationships/hyperlink" Target="https://www.vdi.de/fileadmin/vdi_de/redakteur/dps_bilder/TZ/2009/Band%2080_IdD_komplett.pdf" TargetMode="External"/><Relationship Id="rId4" Type="http://schemas.openxmlformats.org/officeDocument/2006/relationships/hyperlink" Target="https://www.strategyand.pwc.com/de/studien/transport-und-logistik-kompass" TargetMode="External"/><Relationship Id="rId9" Type="http://schemas.openxmlformats.org/officeDocument/2006/relationships/hyperlink" Target="http://www.zukunft-mobilitaet.net/117213/binnenschifffahrt-seeschifffahrt/innenstadtlogistik-binnenschiff-lastenrad-amsterdam-utrecht-pari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rewway@fh-steyr.at" TargetMode="External"/><Relationship Id="rId7"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11560" y="1484784"/>
            <a:ext cx="8064896" cy="1470025"/>
          </a:xfrm>
        </p:spPr>
        <p:txBody>
          <a:bodyPr>
            <a:normAutofit/>
          </a:bodyPr>
          <a:lstStyle/>
          <a:p>
            <a:r>
              <a:rPr lang="de-AT" sz="3200" b="1" dirty="0" smtClean="0">
                <a:latin typeface="Corbel" panose="020B0503020204020204" pitchFamily="34" charset="0"/>
              </a:rPr>
              <a:t>Innovative Geschäftsmodelle</a:t>
            </a:r>
            <a:br>
              <a:rPr lang="de-AT" sz="3200" b="1" dirty="0" smtClean="0">
                <a:latin typeface="Corbel" panose="020B0503020204020204" pitchFamily="34" charset="0"/>
              </a:rPr>
            </a:br>
            <a:r>
              <a:rPr lang="de-AT" sz="3200" b="1" dirty="0">
                <a:latin typeface="Corbel" panose="020B0503020204020204" pitchFamily="34" charset="0"/>
              </a:rPr>
              <a:t>für die Binnenschifffahrt</a:t>
            </a:r>
            <a:endParaRPr lang="en-US" sz="3200" b="1" dirty="0">
              <a:latin typeface="Corbel" panose="020B0503020204020204" pitchFamily="34" charset="0"/>
            </a:endParaRPr>
          </a:p>
        </p:txBody>
      </p:sp>
      <p:pic>
        <p:nvPicPr>
          <p:cNvPr id="1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via-donau.org/typo3temp/pics/4d8a5a418a.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04226" y="3517918"/>
            <a:ext cx="2257189" cy="1563104"/>
          </a:xfrm>
          <a:prstGeom prst="rect">
            <a:avLst/>
          </a:prstGeom>
          <a:noFill/>
          <a:effectLst>
            <a:glow rad="2667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5386" b="14486"/>
          <a:stretch/>
        </p:blipFill>
        <p:spPr bwMode="auto">
          <a:xfrm>
            <a:off x="5483042" y="5295797"/>
            <a:ext cx="1749018"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5422" y="5211945"/>
            <a:ext cx="726609" cy="646329"/>
          </a:xfrm>
          <a:prstGeom prst="rect">
            <a:avLst/>
          </a:prstGeom>
          <a:noFill/>
          <a:extLst/>
        </p:spPr>
      </p:pic>
      <p:pic>
        <p:nvPicPr>
          <p:cNvPr id="11" name="Picture 2" descr="C:\Users\p41662\AppData\Local\Microsoft\Windows\Temporary Internet Files\Content.Outlook\VDWGJMU4\REWWay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4074" y="5254746"/>
            <a:ext cx="1853719" cy="471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269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latin typeface="Corbel" panose="020B0503020204020204" pitchFamily="34" charset="0"/>
              </a:rPr>
              <a:t>Exkurs: Frauen in der Logistik</a:t>
            </a:r>
            <a:br>
              <a:rPr lang="de-AT" dirty="0" smtClean="0">
                <a:latin typeface="Corbel" panose="020B0503020204020204" pitchFamily="34" charset="0"/>
              </a:rPr>
            </a:br>
            <a:r>
              <a:rPr lang="de-DE" sz="2400" b="0" dirty="0">
                <a:latin typeface="Corbel" panose="020B0503020204020204" pitchFamily="34" charset="0"/>
              </a:rPr>
              <a:t>Marktumfeld Logistik</a:t>
            </a:r>
            <a:endParaRPr lang="de-AT" dirty="0">
              <a:latin typeface="Corbel" panose="020B0503020204020204" pitchFamily="34" charset="0"/>
            </a:endParaRPr>
          </a:p>
        </p:txBody>
      </p:sp>
      <p:sp>
        <p:nvSpPr>
          <p:cNvPr id="3" name="Inhaltsplatzhalter 2"/>
          <p:cNvSpPr>
            <a:spLocks noGrp="1"/>
          </p:cNvSpPr>
          <p:nvPr>
            <p:ph idx="1"/>
          </p:nvPr>
        </p:nvSpPr>
        <p:spPr/>
        <p:txBody>
          <a:bodyPr/>
          <a:lstStyle/>
          <a:p>
            <a:pPr marL="0" indent="0">
              <a:buNone/>
            </a:pPr>
            <a:r>
              <a:rPr lang="de-AT" dirty="0">
                <a:latin typeface="Corbel" panose="020B0503020204020204" pitchFamily="34" charset="0"/>
              </a:rPr>
              <a:t>Logistik macht sich langsam attraktiv für </a:t>
            </a:r>
            <a:r>
              <a:rPr lang="de-AT" dirty="0" smtClean="0">
                <a:latin typeface="Corbel" panose="020B0503020204020204" pitchFamily="34" charset="0"/>
              </a:rPr>
              <a:t>Frauen mithilfe von </a:t>
            </a:r>
          </a:p>
          <a:p>
            <a:pPr marL="0" indent="0">
              <a:buNone/>
            </a:pPr>
            <a:r>
              <a:rPr lang="de-AT" dirty="0">
                <a:latin typeface="Corbel" panose="020B0503020204020204" pitchFamily="34" charset="0"/>
              </a:rPr>
              <a:t>Arbeitgeberleistungen wie: </a:t>
            </a:r>
          </a:p>
          <a:p>
            <a:r>
              <a:rPr lang="de-AT" sz="2200" dirty="0">
                <a:latin typeface="Corbel" panose="020B0503020204020204" pitchFamily="34" charset="0"/>
              </a:rPr>
              <a:t>flexible Arbeitszeiten, </a:t>
            </a:r>
          </a:p>
          <a:p>
            <a:r>
              <a:rPr lang="de-AT" sz="2200" dirty="0">
                <a:latin typeface="Corbel" panose="020B0503020204020204" pitchFamily="34" charset="0"/>
              </a:rPr>
              <a:t>Karrierechancen, </a:t>
            </a:r>
          </a:p>
          <a:p>
            <a:r>
              <a:rPr lang="de-AT" sz="2200" dirty="0">
                <a:latin typeface="Corbel" panose="020B0503020204020204" pitchFamily="34" charset="0"/>
              </a:rPr>
              <a:t>gute Verdienstmöglichkeiten</a:t>
            </a:r>
          </a:p>
          <a:p>
            <a:r>
              <a:rPr lang="de-AT" sz="2200" dirty="0">
                <a:latin typeface="Corbel" panose="020B0503020204020204" pitchFamily="34" charset="0"/>
              </a:rPr>
              <a:t>und soziale Verantwortung. </a:t>
            </a: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4283968" y="2996952"/>
            <a:ext cx="4758355" cy="3324200"/>
          </a:xfrm>
          <a:prstGeom prst="rect">
            <a:avLst/>
          </a:prstGeom>
        </p:spPr>
      </p:pic>
      <p:sp>
        <p:nvSpPr>
          <p:cNvPr id="7" name="Rechteck 6"/>
          <p:cNvSpPr/>
          <p:nvPr/>
        </p:nvSpPr>
        <p:spPr>
          <a:xfrm>
            <a:off x="4283968" y="6261556"/>
            <a:ext cx="4788320" cy="215444"/>
          </a:xfrm>
          <a:prstGeom prst="rect">
            <a:avLst/>
          </a:prstGeom>
        </p:spPr>
        <p:txBody>
          <a:bodyPr wrap="square">
            <a:spAutoFit/>
          </a:bodyPr>
          <a:lstStyle/>
          <a:p>
            <a:pPr algn="ctr"/>
            <a:r>
              <a:rPr lang="de-AT" sz="800" dirty="0">
                <a:latin typeface="Corbel" panose="020B0503020204020204" pitchFamily="34" charset="0"/>
              </a:rPr>
              <a:t>Quelle: http://www.logistik-berufe.de/downloads/Kap_05_Frauen.pdf</a:t>
            </a:r>
          </a:p>
        </p:txBody>
      </p:sp>
    </p:spTree>
    <p:extLst>
      <p:ext uri="{BB962C8B-B14F-4D97-AF65-F5344CB8AC3E}">
        <p14:creationId xmlns:p14="http://schemas.microsoft.com/office/powerpoint/2010/main" val="3141307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solidFill>
                  <a:schemeClr val="accent1"/>
                </a:solidFill>
                <a:latin typeface="Corbel" panose="020B0503020204020204" pitchFamily="34" charset="0"/>
              </a:rPr>
              <a:t>Agenda</a:t>
            </a:r>
            <a:br>
              <a:rPr lang="en-US" b="1" dirty="0" smtClean="0">
                <a:solidFill>
                  <a:schemeClr val="accent1"/>
                </a:solidFill>
                <a:latin typeface="Corbel" panose="020B0503020204020204" pitchFamily="34" charset="0"/>
              </a:rPr>
            </a:br>
            <a:r>
              <a:rPr lang="de-AT" sz="2400" b="0" dirty="0" smtClean="0">
                <a:solidFill>
                  <a:schemeClr val="accent1"/>
                </a:solidFill>
                <a:latin typeface="Corbel" panose="020B0503020204020204" pitchFamily="34" charset="0"/>
              </a:rPr>
              <a:t>Innovative Geschäftsmodelle</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Dezember 18</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493488011"/>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638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2692" y="2996952"/>
            <a:ext cx="3733337" cy="3389170"/>
          </a:xfrm>
          <a:prstGeom prst="rect">
            <a:avLst/>
          </a:prstGeom>
        </p:spPr>
      </p:pic>
      <p:sp>
        <p:nvSpPr>
          <p:cNvPr id="2" name="Titel 1"/>
          <p:cNvSpPr>
            <a:spLocks noGrp="1"/>
          </p:cNvSpPr>
          <p:nvPr>
            <p:ph type="title"/>
          </p:nvPr>
        </p:nvSpPr>
        <p:spPr>
          <a:xfrm>
            <a:off x="457200" y="404664"/>
            <a:ext cx="8507288" cy="990600"/>
          </a:xfrm>
        </p:spPr>
        <p:txBody>
          <a:bodyPr/>
          <a:lstStyle/>
          <a:p>
            <a:r>
              <a:rPr lang="de-AT" dirty="0" smtClean="0">
                <a:latin typeface="Corbel" panose="020B0503020204020204" pitchFamily="34" charset="0"/>
              </a:rPr>
              <a:t>Treiber für die Entwicklung innovativer Geschäftsmodelle</a:t>
            </a:r>
            <a:endParaRPr lang="de-AT" dirty="0">
              <a:latin typeface="Corbel" panose="020B0503020204020204" pitchFamily="34" charset="0"/>
            </a:endParaRPr>
          </a:p>
        </p:txBody>
      </p:sp>
      <p:sp>
        <p:nvSpPr>
          <p:cNvPr id="3" name="Inhaltsplatzhalter 2"/>
          <p:cNvSpPr>
            <a:spLocks noGrp="1"/>
          </p:cNvSpPr>
          <p:nvPr>
            <p:ph idx="1"/>
          </p:nvPr>
        </p:nvSpPr>
        <p:spPr>
          <a:xfrm>
            <a:off x="457200" y="1821160"/>
            <a:ext cx="8229600" cy="4776192"/>
          </a:xfrm>
        </p:spPr>
        <p:txBody>
          <a:bodyPr/>
          <a:lstStyle/>
          <a:p>
            <a:pPr marL="0" indent="0">
              <a:buNone/>
            </a:pPr>
            <a:r>
              <a:rPr lang="de-AT" dirty="0" smtClean="0">
                <a:latin typeface="Corbel" panose="020B0503020204020204" pitchFamily="34" charset="0"/>
              </a:rPr>
              <a:t>Neue innovative Geschäftsmodelle setzten etablierte Unternehmen in der Logistikbranche zunehmend unter Druck. </a:t>
            </a:r>
          </a:p>
          <a:p>
            <a:pPr marL="0" indent="0">
              <a:buNone/>
            </a:pPr>
            <a:r>
              <a:rPr lang="de-AT" dirty="0" smtClean="0">
                <a:latin typeface="Corbel" panose="020B0503020204020204" pitchFamily="34" charset="0"/>
              </a:rPr>
              <a:t>Die Hauptursachen für die Entwicklung neuer, innovativer Geschäftsmodelle sind: </a:t>
            </a:r>
          </a:p>
          <a:p>
            <a:pPr marL="0" indent="0">
              <a:buNone/>
            </a:pPr>
            <a:endParaRPr lang="de-AT" sz="1000" dirty="0" smtClean="0">
              <a:latin typeface="Corbel" panose="020B0503020204020204" pitchFamily="34" charset="0"/>
            </a:endParaRPr>
          </a:p>
          <a:p>
            <a:r>
              <a:rPr lang="de-AT" sz="2000" b="1" dirty="0" smtClean="0">
                <a:latin typeface="Corbel" panose="020B0503020204020204" pitchFamily="34" charset="0"/>
              </a:rPr>
              <a:t>Veränderungen in der Transport- und Logistikbranche</a:t>
            </a:r>
          </a:p>
          <a:p>
            <a:pPr marL="0" indent="0">
              <a:buNone/>
            </a:pPr>
            <a:endParaRPr lang="de-AT" sz="1000" b="1" dirty="0" smtClean="0">
              <a:latin typeface="Corbel" panose="020B0503020204020204" pitchFamily="34" charset="0"/>
            </a:endParaRPr>
          </a:p>
          <a:p>
            <a:r>
              <a:rPr lang="de-AT" sz="2000" b="1" dirty="0" smtClean="0">
                <a:latin typeface="Corbel" panose="020B0503020204020204" pitchFamily="34" charset="0"/>
              </a:rPr>
              <a:t>Aktuelle Entwicklungstrends</a:t>
            </a:r>
          </a:p>
          <a:p>
            <a:endParaRPr lang="de-AT" sz="1000" b="1" dirty="0">
              <a:latin typeface="Corbel" panose="020B0503020204020204" pitchFamily="34" charset="0"/>
            </a:endParaRPr>
          </a:p>
          <a:p>
            <a:r>
              <a:rPr lang="de-AT" sz="2000" b="1" dirty="0" smtClean="0">
                <a:latin typeface="Corbel" panose="020B0503020204020204" pitchFamily="34" charset="0"/>
              </a:rPr>
              <a:t>Neue Technologien</a:t>
            </a: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7" name="Rechteck 6"/>
          <p:cNvSpPr/>
          <p:nvPr/>
        </p:nvSpPr>
        <p:spPr>
          <a:xfrm>
            <a:off x="5652120" y="6438778"/>
            <a:ext cx="4572000" cy="215444"/>
          </a:xfrm>
          <a:prstGeom prst="rect">
            <a:avLst/>
          </a:prstGeom>
        </p:spPr>
        <p:txBody>
          <a:bodyPr>
            <a:spAutoFit/>
          </a:bodyPr>
          <a:lstStyle/>
          <a:p>
            <a:r>
              <a:rPr lang="de-AT" sz="800" dirty="0" smtClean="0">
                <a:latin typeface="Corbel" panose="020B0503020204020204" pitchFamily="34" charset="0"/>
              </a:rPr>
              <a:t>Quelle: https</a:t>
            </a:r>
            <a:r>
              <a:rPr lang="de-AT" sz="800" dirty="0">
                <a:latin typeface="Corbel" panose="020B0503020204020204" pitchFamily="34" charset="0"/>
              </a:rPr>
              <a:t>://pixabay.com/de/webseite-icon-symbol-anmelden-logo-2151053/</a:t>
            </a:r>
          </a:p>
        </p:txBody>
      </p:sp>
    </p:spTree>
    <p:extLst>
      <p:ext uri="{BB962C8B-B14F-4D97-AF65-F5344CB8AC3E}">
        <p14:creationId xmlns:p14="http://schemas.microsoft.com/office/powerpoint/2010/main" val="4034868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939336" cy="990600"/>
          </a:xfrm>
        </p:spPr>
        <p:txBody>
          <a:bodyPr>
            <a:normAutofit/>
          </a:bodyPr>
          <a:lstStyle/>
          <a:p>
            <a:r>
              <a:rPr lang="de-AT" dirty="0" smtClean="0">
                <a:latin typeface="Corbel" panose="020B0503020204020204" pitchFamily="34" charset="0"/>
              </a:rPr>
              <a:t>Veränderungen in der </a:t>
            </a:r>
            <a:r>
              <a:rPr lang="de-AT" dirty="0">
                <a:latin typeface="Corbel" panose="020B0503020204020204" pitchFamily="34" charset="0"/>
              </a:rPr>
              <a:t>Transport- und </a:t>
            </a:r>
            <a:r>
              <a:rPr lang="de-AT" dirty="0" smtClean="0">
                <a:latin typeface="Corbel" panose="020B0503020204020204" pitchFamily="34" charset="0"/>
              </a:rPr>
              <a:t>Logistikbranche</a:t>
            </a:r>
            <a:r>
              <a:rPr lang="de-AT" sz="2400" b="0" dirty="0" smtClean="0">
                <a:latin typeface="Corbel" panose="020B0503020204020204" pitchFamily="34" charset="0"/>
              </a:rPr>
              <a:t/>
            </a:r>
            <a:br>
              <a:rPr lang="de-AT" sz="2400" b="0" dirty="0" smtClean="0">
                <a:latin typeface="Corbel" panose="020B0503020204020204" pitchFamily="34" charset="0"/>
              </a:rPr>
            </a:br>
            <a:r>
              <a:rPr lang="de-AT" sz="2400" b="0" dirty="0">
                <a:latin typeface="Corbel" panose="020B0503020204020204" pitchFamily="34" charset="0"/>
              </a:rPr>
              <a:t>Treiber für die Entwicklung innovativer Geschäftsmodelle</a:t>
            </a:r>
          </a:p>
        </p:txBody>
      </p:sp>
      <p:sp>
        <p:nvSpPr>
          <p:cNvPr id="3" name="Inhaltsplatzhalter 2"/>
          <p:cNvSpPr>
            <a:spLocks noGrp="1"/>
          </p:cNvSpPr>
          <p:nvPr>
            <p:ph idx="1"/>
          </p:nvPr>
        </p:nvSpPr>
        <p:spPr>
          <a:xfrm>
            <a:off x="457200" y="1608212"/>
            <a:ext cx="8229600" cy="4989140"/>
          </a:xfrm>
        </p:spPr>
        <p:txBody>
          <a:bodyPr>
            <a:normAutofit/>
          </a:bodyPr>
          <a:lstStyle/>
          <a:p>
            <a:pPr marL="0" indent="0">
              <a:buNone/>
            </a:pPr>
            <a:endParaRPr lang="de-AT" sz="2000" dirty="0" smtClean="0">
              <a:latin typeface="Corbel" panose="020B0503020204020204" pitchFamily="34" charset="0"/>
            </a:endParaRPr>
          </a:p>
          <a:p>
            <a:r>
              <a:rPr lang="de-AT" sz="2200" dirty="0" smtClean="0">
                <a:latin typeface="Corbel" panose="020B0503020204020204" pitchFamily="34" charset="0"/>
              </a:rPr>
              <a:t>Schnellere Zustellzeiten (same-</a:t>
            </a:r>
            <a:r>
              <a:rPr lang="de-AT" sz="2200" dirty="0" err="1" smtClean="0">
                <a:latin typeface="Corbel" panose="020B0503020204020204" pitchFamily="34" charset="0"/>
              </a:rPr>
              <a:t>day</a:t>
            </a:r>
            <a:r>
              <a:rPr lang="de-AT" sz="2200" dirty="0" smtClean="0">
                <a:latin typeface="Corbel" panose="020B0503020204020204" pitchFamily="34" charset="0"/>
              </a:rPr>
              <a:t>-</a:t>
            </a:r>
            <a:r>
              <a:rPr lang="de-AT" sz="2200" dirty="0" err="1" smtClean="0">
                <a:latin typeface="Corbel" panose="020B0503020204020204" pitchFamily="34" charset="0"/>
              </a:rPr>
              <a:t>delivery</a:t>
            </a:r>
            <a:r>
              <a:rPr lang="de-AT" sz="2200" dirty="0" smtClean="0">
                <a:latin typeface="Corbel" panose="020B0503020204020204" pitchFamily="34" charset="0"/>
              </a:rPr>
              <a:t>)</a:t>
            </a:r>
          </a:p>
          <a:p>
            <a:pPr marL="0" indent="0">
              <a:buNone/>
            </a:pPr>
            <a:endParaRPr lang="de-AT" sz="1000" dirty="0" smtClean="0">
              <a:latin typeface="Corbel" panose="020B0503020204020204" pitchFamily="34" charset="0"/>
            </a:endParaRPr>
          </a:p>
          <a:p>
            <a:r>
              <a:rPr lang="de-AT" sz="2200" dirty="0" smtClean="0">
                <a:latin typeface="Corbel" panose="020B0503020204020204" pitchFamily="34" charset="0"/>
              </a:rPr>
              <a:t>Lückenlose Sendungsverfolgung</a:t>
            </a:r>
          </a:p>
          <a:p>
            <a:pPr marL="0" indent="0">
              <a:buNone/>
            </a:pPr>
            <a:endParaRPr lang="de-AT" sz="1000" dirty="0" smtClean="0">
              <a:latin typeface="Corbel" panose="020B0503020204020204" pitchFamily="34" charset="0"/>
            </a:endParaRPr>
          </a:p>
          <a:p>
            <a:r>
              <a:rPr lang="de-AT" sz="2200" dirty="0" smtClean="0">
                <a:latin typeface="Corbel" panose="020B0503020204020204" pitchFamily="34" charset="0"/>
              </a:rPr>
              <a:t>Nachfrageschwankungen</a:t>
            </a:r>
          </a:p>
          <a:p>
            <a:pPr marL="0" indent="0">
              <a:buNone/>
            </a:pPr>
            <a:endParaRPr lang="de-AT" sz="1000" dirty="0" smtClean="0">
              <a:latin typeface="Corbel" panose="020B0503020204020204" pitchFamily="34" charset="0"/>
            </a:endParaRPr>
          </a:p>
          <a:p>
            <a:r>
              <a:rPr lang="de-AT" sz="2200" dirty="0" smtClean="0">
                <a:latin typeface="Corbel" panose="020B0503020204020204" pitchFamily="34" charset="0"/>
              </a:rPr>
              <a:t>Naturkatastrophen</a:t>
            </a:r>
            <a:r>
              <a:rPr lang="de-AT" sz="2200" dirty="0">
                <a:latin typeface="Corbel" panose="020B0503020204020204" pitchFamily="34" charset="0"/>
              </a:rPr>
              <a:t>, Streiks und </a:t>
            </a:r>
            <a:r>
              <a:rPr lang="de-AT" sz="2200" dirty="0" smtClean="0">
                <a:latin typeface="Corbel" panose="020B0503020204020204" pitchFamily="34" charset="0"/>
              </a:rPr>
              <a:t>politische </a:t>
            </a:r>
            <a:r>
              <a:rPr lang="de-AT" sz="2200" dirty="0">
                <a:latin typeface="Corbel" panose="020B0503020204020204" pitchFamily="34" charset="0"/>
              </a:rPr>
              <a:t>Unsicherheiten </a:t>
            </a:r>
            <a:endParaRPr lang="de-AT" sz="2200" dirty="0" smtClean="0">
              <a:latin typeface="Corbel" panose="020B0503020204020204" pitchFamily="34" charset="0"/>
            </a:endParaRPr>
          </a:p>
          <a:p>
            <a:pPr marL="0" indent="0">
              <a:buNone/>
            </a:pPr>
            <a:endParaRPr lang="de-AT" sz="1000" dirty="0" smtClean="0">
              <a:latin typeface="Corbel" panose="020B0503020204020204" pitchFamily="34" charset="0"/>
            </a:endParaRPr>
          </a:p>
          <a:p>
            <a:r>
              <a:rPr lang="de-AT" sz="2200" dirty="0" smtClean="0">
                <a:latin typeface="Corbel" panose="020B0503020204020204" pitchFamily="34" charset="0"/>
              </a:rPr>
              <a:t>Wachstum des E-Commerce</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Tree>
    <p:extLst>
      <p:ext uri="{BB962C8B-B14F-4D97-AF65-F5344CB8AC3E}">
        <p14:creationId xmlns:p14="http://schemas.microsoft.com/office/powerpoint/2010/main" val="3392387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507288" cy="990600"/>
          </a:xfrm>
        </p:spPr>
        <p:txBody>
          <a:bodyPr>
            <a:normAutofit/>
          </a:bodyPr>
          <a:lstStyle/>
          <a:p>
            <a:r>
              <a:rPr lang="de-AT" dirty="0" smtClean="0">
                <a:latin typeface="Corbel" panose="020B0503020204020204" pitchFamily="34" charset="0"/>
              </a:rPr>
              <a:t>Aktuelle Entwicklungstrends</a:t>
            </a:r>
            <a:r>
              <a:rPr lang="de-AT" sz="2700" b="0" dirty="0" smtClean="0">
                <a:latin typeface="Corbel" panose="020B0503020204020204" pitchFamily="34" charset="0"/>
              </a:rPr>
              <a:t/>
            </a:r>
            <a:br>
              <a:rPr lang="de-AT" sz="2700" b="0" dirty="0" smtClean="0">
                <a:latin typeface="Corbel" panose="020B0503020204020204" pitchFamily="34" charset="0"/>
              </a:rPr>
            </a:br>
            <a:r>
              <a:rPr lang="de-AT" sz="2400" b="0" dirty="0">
                <a:latin typeface="Corbel" panose="020B0503020204020204" pitchFamily="34" charset="0"/>
              </a:rPr>
              <a:t>Treiber für die Entwicklung innovativer Geschäftsmodelle</a:t>
            </a:r>
            <a:endParaRPr lang="de-AT" b="0" dirty="0">
              <a:latin typeface="Corbel" panose="020B0503020204020204" pitchFamily="34" charset="0"/>
            </a:endParaRPr>
          </a:p>
        </p:txBody>
      </p:sp>
      <p:sp>
        <p:nvSpPr>
          <p:cNvPr id="3" name="Inhaltsplatzhalter 2"/>
          <p:cNvSpPr>
            <a:spLocks noGrp="1"/>
          </p:cNvSpPr>
          <p:nvPr>
            <p:ph idx="1"/>
          </p:nvPr>
        </p:nvSpPr>
        <p:spPr>
          <a:xfrm>
            <a:off x="457200" y="1700808"/>
            <a:ext cx="8229600" cy="4896544"/>
          </a:xfrm>
        </p:spPr>
        <p:txBody>
          <a:bodyPr>
            <a:normAutofit fontScale="92500" lnSpcReduction="10000"/>
          </a:bodyPr>
          <a:lstStyle/>
          <a:p>
            <a:r>
              <a:rPr lang="de-AT" b="1" dirty="0" smtClean="0">
                <a:latin typeface="Corbel" panose="020B0503020204020204" pitchFamily="34" charset="0"/>
              </a:rPr>
              <a:t>Nachhaltigkeit</a:t>
            </a:r>
          </a:p>
          <a:p>
            <a:pPr lvl="1">
              <a:buFont typeface="Symbol" panose="05050102010706020507" pitchFamily="18" charset="2"/>
              <a:buChar char="-"/>
            </a:pPr>
            <a:r>
              <a:rPr lang="de-AT" sz="1900" dirty="0">
                <a:latin typeface="Corbel" panose="020B0503020204020204" pitchFamily="34" charset="0"/>
              </a:rPr>
              <a:t>geänderte </a:t>
            </a:r>
            <a:r>
              <a:rPr lang="de-AT" sz="1900" dirty="0" smtClean="0">
                <a:latin typeface="Corbel" panose="020B0503020204020204" pitchFamily="34" charset="0"/>
              </a:rPr>
              <a:t>Preisgestaltung</a:t>
            </a:r>
          </a:p>
          <a:p>
            <a:pPr lvl="1">
              <a:buFont typeface="Symbol" panose="05050102010706020507" pitchFamily="18" charset="2"/>
              <a:buChar char="-"/>
            </a:pPr>
            <a:r>
              <a:rPr lang="de-AT" sz="1900" dirty="0" smtClean="0">
                <a:latin typeface="Corbel" panose="020B0503020204020204" pitchFamily="34" charset="0"/>
              </a:rPr>
              <a:t>Nutzung </a:t>
            </a:r>
            <a:r>
              <a:rPr lang="de-AT" sz="1900" dirty="0">
                <a:latin typeface="Corbel" panose="020B0503020204020204" pitchFamily="34" charset="0"/>
              </a:rPr>
              <a:t>alternativer </a:t>
            </a:r>
            <a:r>
              <a:rPr lang="de-AT" sz="1900" dirty="0" smtClean="0">
                <a:latin typeface="Corbel" panose="020B0503020204020204" pitchFamily="34" charset="0"/>
              </a:rPr>
              <a:t>Treibstoffe (LNG),</a:t>
            </a:r>
          </a:p>
          <a:p>
            <a:pPr lvl="1">
              <a:buFont typeface="Symbol" panose="05050102010706020507" pitchFamily="18" charset="2"/>
              <a:buChar char="-"/>
            </a:pPr>
            <a:r>
              <a:rPr lang="de-AT" sz="1900" dirty="0" smtClean="0">
                <a:latin typeface="Corbel" panose="020B0503020204020204" pitchFamily="34" charset="0"/>
              </a:rPr>
              <a:t>Förderung </a:t>
            </a:r>
            <a:r>
              <a:rPr lang="de-AT" sz="1900" dirty="0">
                <a:latin typeface="Corbel" panose="020B0503020204020204" pitchFamily="34" charset="0"/>
              </a:rPr>
              <a:t>der Verlagerung auf nachhaltige Verkehrsträger </a:t>
            </a:r>
            <a:r>
              <a:rPr lang="de-AT" sz="1900" dirty="0" smtClean="0">
                <a:latin typeface="Corbel" panose="020B0503020204020204" pitchFamily="34" charset="0"/>
              </a:rPr>
              <a:t>(Schiene </a:t>
            </a:r>
            <a:r>
              <a:rPr lang="de-AT" sz="1900" dirty="0">
                <a:latin typeface="Corbel" panose="020B0503020204020204" pitchFamily="34" charset="0"/>
              </a:rPr>
              <a:t>und </a:t>
            </a:r>
            <a:r>
              <a:rPr lang="de-AT" sz="1900" dirty="0" smtClean="0">
                <a:latin typeface="Corbel" panose="020B0503020204020204" pitchFamily="34" charset="0"/>
              </a:rPr>
              <a:t>Binnenwasserstraße)</a:t>
            </a:r>
          </a:p>
          <a:p>
            <a:pPr lvl="1">
              <a:buFont typeface="Symbol" panose="05050102010706020507" pitchFamily="18" charset="2"/>
              <a:buChar char="-"/>
            </a:pPr>
            <a:r>
              <a:rPr lang="de-AT" sz="1900" dirty="0" smtClean="0">
                <a:latin typeface="Corbel" panose="020B0503020204020204" pitchFamily="34" charset="0"/>
              </a:rPr>
              <a:t>vermehrte </a:t>
            </a:r>
            <a:r>
              <a:rPr lang="de-AT" sz="1900" dirty="0">
                <a:latin typeface="Corbel" panose="020B0503020204020204" pitchFamily="34" charset="0"/>
              </a:rPr>
              <a:t>Nutzung von innovativen </a:t>
            </a:r>
            <a:r>
              <a:rPr lang="de-AT" sz="1900" dirty="0" smtClean="0">
                <a:latin typeface="Corbel" panose="020B0503020204020204" pitchFamily="34" charset="0"/>
              </a:rPr>
              <a:t>Technologien</a:t>
            </a:r>
          </a:p>
          <a:p>
            <a:pPr lvl="1"/>
            <a:endParaRPr lang="de-AT" sz="1100" dirty="0" smtClean="0">
              <a:latin typeface="Corbel" panose="020B0503020204020204" pitchFamily="34" charset="0"/>
            </a:endParaRPr>
          </a:p>
          <a:p>
            <a:r>
              <a:rPr lang="de-AT" b="1" dirty="0" smtClean="0">
                <a:latin typeface="Corbel" panose="020B0503020204020204" pitchFamily="34" charset="0"/>
              </a:rPr>
              <a:t>Digitalisierung/Vernetzung der Logistik</a:t>
            </a:r>
          </a:p>
          <a:p>
            <a:pPr lvl="1">
              <a:buFont typeface="Symbol" panose="05050102010706020507" pitchFamily="18" charset="2"/>
              <a:buChar char="-"/>
            </a:pPr>
            <a:r>
              <a:rPr lang="de-AT" sz="1900" dirty="0" smtClean="0">
                <a:latin typeface="Corbel" panose="020B0503020204020204" pitchFamily="34" charset="0"/>
              </a:rPr>
              <a:t>Steigende Anzahl an Online-Einkäufen</a:t>
            </a:r>
          </a:p>
          <a:p>
            <a:pPr lvl="1">
              <a:buFont typeface="Symbol" panose="05050102010706020507" pitchFamily="18" charset="2"/>
              <a:buChar char="-"/>
            </a:pPr>
            <a:r>
              <a:rPr lang="de-AT" sz="1900" dirty="0" smtClean="0">
                <a:latin typeface="Corbel" panose="020B0503020204020204" pitchFamily="34" charset="0"/>
              </a:rPr>
              <a:t>Vernetzung mit Kunden und anderen wichtigen Akteuren</a:t>
            </a:r>
          </a:p>
          <a:p>
            <a:pPr marL="274320" lvl="1" indent="0">
              <a:buNone/>
            </a:pPr>
            <a:endParaRPr lang="de-AT" sz="1100" b="1" dirty="0" smtClean="0">
              <a:latin typeface="Corbel" panose="020B0503020204020204" pitchFamily="34" charset="0"/>
            </a:endParaRPr>
          </a:p>
          <a:p>
            <a:r>
              <a:rPr lang="de-AT" b="1" dirty="0" smtClean="0">
                <a:latin typeface="Corbel" panose="020B0503020204020204" pitchFamily="34" charset="0"/>
              </a:rPr>
              <a:t>Innovative Transportkonzepte</a:t>
            </a:r>
          </a:p>
          <a:p>
            <a:pPr lvl="1">
              <a:buFont typeface="Symbol" panose="05050102010706020507" pitchFamily="18" charset="2"/>
              <a:buChar char="-"/>
            </a:pPr>
            <a:r>
              <a:rPr lang="de-AT" sz="1900" dirty="0" err="1" smtClean="0">
                <a:latin typeface="Corbel" panose="020B0503020204020204" pitchFamily="34" charset="0"/>
              </a:rPr>
              <a:t>Synchromodalität</a:t>
            </a:r>
            <a:r>
              <a:rPr lang="de-AT" sz="1900" dirty="0" smtClean="0">
                <a:latin typeface="Corbel" panose="020B0503020204020204" pitchFamily="34" charset="0"/>
              </a:rPr>
              <a:t>:</a:t>
            </a:r>
            <a:br>
              <a:rPr lang="de-AT" sz="1900" dirty="0" smtClean="0">
                <a:latin typeface="Corbel" panose="020B0503020204020204" pitchFamily="34" charset="0"/>
              </a:rPr>
            </a:br>
            <a:r>
              <a:rPr lang="de-AT" sz="1900" dirty="0" smtClean="0">
                <a:latin typeface="Corbel" panose="020B0503020204020204" pitchFamily="34" charset="0"/>
              </a:rPr>
              <a:t>Bündelungseffekte </a:t>
            </a:r>
            <a:r>
              <a:rPr lang="de-AT" sz="1900" dirty="0">
                <a:latin typeface="Corbel" panose="020B0503020204020204" pitchFamily="34" charset="0"/>
              </a:rPr>
              <a:t>und </a:t>
            </a:r>
            <a:r>
              <a:rPr lang="de-AT" sz="1900" dirty="0" smtClean="0">
                <a:latin typeface="Corbel" panose="020B0503020204020204" pitchFamily="34" charset="0"/>
              </a:rPr>
              <a:t>Beseitigung </a:t>
            </a:r>
            <a:r>
              <a:rPr lang="de-AT" sz="1900" dirty="0">
                <a:latin typeface="Corbel" panose="020B0503020204020204" pitchFamily="34" charset="0"/>
              </a:rPr>
              <a:t>von </a:t>
            </a:r>
            <a:r>
              <a:rPr lang="de-AT" sz="1900" dirty="0" smtClean="0">
                <a:latin typeface="Corbel" panose="020B0503020204020204" pitchFamily="34" charset="0"/>
              </a:rPr>
              <a:t>Vorurteilen können zu </a:t>
            </a:r>
            <a:r>
              <a:rPr lang="de-AT" sz="1900" dirty="0">
                <a:latin typeface="Corbel" panose="020B0503020204020204" pitchFamily="34" charset="0"/>
              </a:rPr>
              <a:t>einer zunehmenden Nutzung des Schienen- und Binnenschiffsverkehrs </a:t>
            </a:r>
            <a:r>
              <a:rPr lang="de-AT" sz="1900" dirty="0" smtClean="0">
                <a:latin typeface="Corbel" panose="020B0503020204020204" pitchFamily="34" charset="0"/>
              </a:rPr>
              <a:t>beitragen </a:t>
            </a:r>
          </a:p>
          <a:p>
            <a:pPr lvl="1">
              <a:buFont typeface="Symbol" panose="05050102010706020507" pitchFamily="18" charset="2"/>
              <a:buChar char="-"/>
            </a:pPr>
            <a:r>
              <a:rPr lang="de-AT" sz="1900" dirty="0" err="1" smtClean="0">
                <a:latin typeface="Corbel" panose="020B0503020204020204" pitchFamily="34" charset="0"/>
              </a:rPr>
              <a:t>Physical</a:t>
            </a:r>
            <a:r>
              <a:rPr lang="de-AT" sz="1900" dirty="0" smtClean="0">
                <a:latin typeface="Corbel" panose="020B0503020204020204" pitchFamily="34" charset="0"/>
              </a:rPr>
              <a:t> Internet: </a:t>
            </a:r>
            <a:br>
              <a:rPr lang="de-AT" sz="1900" dirty="0" smtClean="0">
                <a:latin typeface="Corbel" panose="020B0503020204020204" pitchFamily="34" charset="0"/>
              </a:rPr>
            </a:br>
            <a:r>
              <a:rPr lang="de-DE" sz="1900" dirty="0" smtClean="0">
                <a:latin typeface="Corbel" panose="020B0503020204020204" pitchFamily="34" charset="0"/>
              </a:rPr>
              <a:t>Stärkung </a:t>
            </a:r>
            <a:r>
              <a:rPr lang="de-DE" sz="1900" dirty="0">
                <a:latin typeface="Corbel" panose="020B0503020204020204" pitchFamily="34" charset="0"/>
              </a:rPr>
              <a:t>der Position des Binnenschiffes als Teil des gesamten Netzwerks</a:t>
            </a:r>
            <a:endParaRPr lang="de-AT" sz="1900" dirty="0" smtClean="0">
              <a:latin typeface="Corbel" panose="020B0503020204020204" pitchFamily="34" charset="0"/>
            </a:endParaRP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Tree>
    <p:extLst>
      <p:ext uri="{BB962C8B-B14F-4D97-AF65-F5344CB8AC3E}">
        <p14:creationId xmlns:p14="http://schemas.microsoft.com/office/powerpoint/2010/main" val="4046528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11063" y="1844824"/>
            <a:ext cx="8229600" cy="4608512"/>
          </a:xfrm>
        </p:spPr>
        <p:txBody>
          <a:bodyPr>
            <a:normAutofit/>
          </a:bodyPr>
          <a:lstStyle/>
          <a:p>
            <a:pPr marL="0" indent="0">
              <a:buNone/>
            </a:pPr>
            <a:r>
              <a:rPr lang="de-AT" b="1" dirty="0" smtClean="0">
                <a:latin typeface="Corbel" panose="020B0503020204020204" pitchFamily="34" charset="0"/>
              </a:rPr>
              <a:t>Individualisierung und steigende Komplexität der Logistik</a:t>
            </a:r>
          </a:p>
          <a:p>
            <a:pPr lvl="1"/>
            <a:r>
              <a:rPr lang="de-AT" sz="2200" dirty="0">
                <a:latin typeface="Corbel" panose="020B0503020204020204" pitchFamily="34" charset="0"/>
              </a:rPr>
              <a:t>G</a:t>
            </a:r>
            <a:r>
              <a:rPr lang="de-AT" sz="2200" dirty="0" smtClean="0">
                <a:latin typeface="Corbel" panose="020B0503020204020204" pitchFamily="34" charset="0"/>
              </a:rPr>
              <a:t>eprägt durch E-Commerce</a:t>
            </a:r>
          </a:p>
          <a:p>
            <a:pPr lvl="1"/>
            <a:r>
              <a:rPr lang="de-AT" sz="2200" dirty="0" smtClean="0">
                <a:latin typeface="Corbel" panose="020B0503020204020204" pitchFamily="34" charset="0"/>
              </a:rPr>
              <a:t>Nachfrage nach kleineren, individualisierten Gütern steigt</a:t>
            </a:r>
          </a:p>
          <a:p>
            <a:pPr lvl="1"/>
            <a:r>
              <a:rPr lang="de-AT" sz="2200" dirty="0" smtClean="0">
                <a:latin typeface="Corbel" panose="020B0503020204020204" pitchFamily="34" charset="0"/>
              </a:rPr>
              <a:t>Neue Anforderungen bezüglich: </a:t>
            </a:r>
          </a:p>
          <a:p>
            <a:pPr lvl="2">
              <a:buFont typeface="Symbol" panose="05050102010706020507" pitchFamily="18" charset="2"/>
              <a:buChar char="-"/>
            </a:pPr>
            <a:r>
              <a:rPr lang="de-AT" dirty="0" smtClean="0">
                <a:latin typeface="Corbel" panose="020B0503020204020204" pitchFamily="34" charset="0"/>
              </a:rPr>
              <a:t>Schnelligkeit</a:t>
            </a:r>
          </a:p>
          <a:p>
            <a:pPr lvl="2">
              <a:buFont typeface="Symbol" panose="05050102010706020507" pitchFamily="18" charset="2"/>
              <a:buChar char="-"/>
            </a:pPr>
            <a:r>
              <a:rPr lang="de-AT" dirty="0" smtClean="0">
                <a:latin typeface="Corbel" panose="020B0503020204020204" pitchFamily="34" charset="0"/>
              </a:rPr>
              <a:t>Termintreue</a:t>
            </a:r>
          </a:p>
          <a:p>
            <a:pPr lvl="2">
              <a:buFont typeface="Symbol" panose="05050102010706020507" pitchFamily="18" charset="2"/>
              <a:buChar char="-"/>
            </a:pPr>
            <a:r>
              <a:rPr lang="de-AT" dirty="0" smtClean="0">
                <a:latin typeface="Corbel" panose="020B0503020204020204" pitchFamily="34" charset="0"/>
              </a:rPr>
              <a:t>Flexibilität</a:t>
            </a:r>
          </a:p>
          <a:p>
            <a:pPr lvl="2">
              <a:buFont typeface="Symbol" panose="05050102010706020507" pitchFamily="18" charset="2"/>
              <a:buChar char="-"/>
            </a:pPr>
            <a:r>
              <a:rPr lang="de-AT" dirty="0" smtClean="0">
                <a:latin typeface="Corbel" panose="020B0503020204020204" pitchFamily="34" charset="0"/>
              </a:rPr>
              <a:t>Qualität</a:t>
            </a:r>
          </a:p>
          <a:p>
            <a:pPr marL="548640" lvl="2" indent="0">
              <a:buNone/>
            </a:pPr>
            <a:endParaRPr lang="de-AT" sz="1000" dirty="0" smtClean="0">
              <a:latin typeface="Corbel" panose="020B0503020204020204" pitchFamily="34" charset="0"/>
            </a:endParaRPr>
          </a:p>
          <a:p>
            <a:pPr marL="0" indent="0">
              <a:buNone/>
            </a:pPr>
            <a:r>
              <a:rPr lang="de-AT" b="1" dirty="0">
                <a:latin typeface="Corbel" panose="020B0503020204020204" pitchFamily="34" charset="0"/>
              </a:rPr>
              <a:t>Kooperation</a:t>
            </a:r>
          </a:p>
          <a:p>
            <a:pPr lvl="1"/>
            <a:r>
              <a:rPr lang="de-AT" sz="2200" dirty="0" smtClean="0">
                <a:latin typeface="Corbel" panose="020B0503020204020204" pitchFamily="34" charset="0"/>
              </a:rPr>
              <a:t>Steigende Arbeitsteilung der Wirtschaft</a:t>
            </a:r>
          </a:p>
          <a:p>
            <a:pPr lvl="1"/>
            <a:r>
              <a:rPr lang="de-AT" sz="2200" dirty="0" smtClean="0">
                <a:latin typeface="Corbel" panose="020B0503020204020204" pitchFamily="34" charset="0"/>
              </a:rPr>
              <a:t>Verstärkt Fokussierung auf Kernkompetenzen</a:t>
            </a:r>
          </a:p>
          <a:p>
            <a:pPr marL="274320" lvl="1" indent="0">
              <a:buNone/>
            </a:pPr>
            <a:endParaRPr lang="de-AT" dirty="0" smtClean="0">
              <a:latin typeface="Corbel" panose="020B0503020204020204" pitchFamily="34" charset="0"/>
            </a:endParaRP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
        <p:nvSpPr>
          <p:cNvPr id="8" name="Titel 1"/>
          <p:cNvSpPr>
            <a:spLocks noGrp="1"/>
          </p:cNvSpPr>
          <p:nvPr>
            <p:ph type="title"/>
          </p:nvPr>
        </p:nvSpPr>
        <p:spPr>
          <a:xfrm>
            <a:off x="457200" y="404664"/>
            <a:ext cx="8507288" cy="990600"/>
          </a:xfrm>
        </p:spPr>
        <p:txBody>
          <a:bodyPr>
            <a:normAutofit/>
          </a:bodyPr>
          <a:lstStyle/>
          <a:p>
            <a:r>
              <a:rPr lang="de-AT" dirty="0" smtClean="0">
                <a:latin typeface="Corbel" panose="020B0503020204020204" pitchFamily="34" charset="0"/>
              </a:rPr>
              <a:t>Aktuelle Entwicklungstrends</a:t>
            </a:r>
            <a:r>
              <a:rPr lang="de-AT" sz="2700" b="0" dirty="0" smtClean="0">
                <a:latin typeface="Corbel" panose="020B0503020204020204" pitchFamily="34" charset="0"/>
              </a:rPr>
              <a:t/>
            </a:r>
            <a:br>
              <a:rPr lang="de-AT" sz="2700" b="0" dirty="0" smtClean="0">
                <a:latin typeface="Corbel" panose="020B0503020204020204" pitchFamily="34" charset="0"/>
              </a:rPr>
            </a:br>
            <a:r>
              <a:rPr lang="de-AT" sz="2400" b="0" dirty="0">
                <a:latin typeface="Corbel" panose="020B0503020204020204" pitchFamily="34" charset="0"/>
              </a:rPr>
              <a:t>Treiber für die Entwicklung innovativer Geschäftsmodelle</a:t>
            </a:r>
            <a:endParaRPr lang="de-AT" b="0" dirty="0">
              <a:latin typeface="Corbel" panose="020B0503020204020204" pitchFamily="34" charset="0"/>
            </a:endParaRPr>
          </a:p>
        </p:txBody>
      </p:sp>
    </p:spTree>
    <p:extLst>
      <p:ext uri="{BB962C8B-B14F-4D97-AF65-F5344CB8AC3E}">
        <p14:creationId xmlns:p14="http://schemas.microsoft.com/office/powerpoint/2010/main" val="3015120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33536" y="1971613"/>
            <a:ext cx="8229600" cy="4776192"/>
          </a:xfrm>
        </p:spPr>
        <p:txBody>
          <a:bodyPr/>
          <a:lstStyle/>
          <a:p>
            <a:pPr marL="0" indent="0">
              <a:buNone/>
            </a:pPr>
            <a:r>
              <a:rPr lang="de-AT" dirty="0">
                <a:latin typeface="Corbel" panose="020B0503020204020204" pitchFamily="34" charset="0"/>
              </a:rPr>
              <a:t>A</a:t>
            </a:r>
            <a:r>
              <a:rPr lang="de-AT" dirty="0" smtClean="0">
                <a:latin typeface="Corbel" panose="020B0503020204020204" pitchFamily="34" charset="0"/>
              </a:rPr>
              <a:t>ktuelle Entwicklungen:</a:t>
            </a:r>
          </a:p>
          <a:p>
            <a:pPr lvl="1"/>
            <a:r>
              <a:rPr lang="de-AT" sz="2200" dirty="0" smtClean="0">
                <a:latin typeface="Corbel" panose="020B0503020204020204" pitchFamily="34" charset="0"/>
              </a:rPr>
              <a:t>weisen eine </a:t>
            </a:r>
            <a:r>
              <a:rPr lang="de-AT" sz="2200" b="1" dirty="0" smtClean="0">
                <a:latin typeface="Corbel" panose="020B0503020204020204" pitchFamily="34" charset="0"/>
              </a:rPr>
              <a:t>starke, auf den Kunden ausgerichtete Dienstleistungsorientierung </a:t>
            </a:r>
            <a:r>
              <a:rPr lang="de-AT" sz="2200" dirty="0" smtClean="0">
                <a:latin typeface="Corbel" panose="020B0503020204020204" pitchFamily="34" charset="0"/>
              </a:rPr>
              <a:t>auf </a:t>
            </a:r>
            <a:r>
              <a:rPr lang="de-AT" sz="2200" dirty="0" smtClean="0">
                <a:latin typeface="Corbel" panose="020B0503020204020204" pitchFamily="34" charset="0"/>
                <a:sym typeface="Wingdings" panose="05000000000000000000" pitchFamily="2" charset="2"/>
              </a:rPr>
              <a:t> Flexibilität in Bezug auf Kundenwünsche</a:t>
            </a:r>
            <a:endParaRPr lang="de-AT" sz="2200" dirty="0" smtClean="0">
              <a:latin typeface="Corbel" panose="020B0503020204020204" pitchFamily="34" charset="0"/>
            </a:endParaRPr>
          </a:p>
          <a:p>
            <a:pPr lvl="1"/>
            <a:r>
              <a:rPr lang="de-AT" sz="2200" dirty="0">
                <a:latin typeface="Corbel" panose="020B0503020204020204" pitchFamily="34" charset="0"/>
              </a:rPr>
              <a:t>f</a:t>
            </a:r>
            <a:r>
              <a:rPr lang="de-AT" sz="2200" dirty="0" smtClean="0">
                <a:latin typeface="Corbel" panose="020B0503020204020204" pitchFamily="34" charset="0"/>
              </a:rPr>
              <a:t>ordern auf zur Entwicklung </a:t>
            </a:r>
            <a:r>
              <a:rPr lang="de-AT" sz="2200" b="1" dirty="0" smtClean="0">
                <a:latin typeface="Corbel" panose="020B0503020204020204" pitchFamily="34" charset="0"/>
              </a:rPr>
              <a:t>neuer Denkmuster </a:t>
            </a:r>
            <a:r>
              <a:rPr lang="de-AT" sz="2200" dirty="0" smtClean="0">
                <a:latin typeface="Corbel" panose="020B0503020204020204" pitchFamily="34" charset="0"/>
              </a:rPr>
              <a:t>von Logistikern</a:t>
            </a:r>
          </a:p>
          <a:p>
            <a:pPr lvl="1"/>
            <a:r>
              <a:rPr lang="de-AT" sz="2200" dirty="0" smtClean="0">
                <a:latin typeface="Corbel" panose="020B0503020204020204" pitchFamily="34" charset="0"/>
              </a:rPr>
              <a:t>sind </a:t>
            </a:r>
            <a:r>
              <a:rPr lang="de-AT" sz="2200" b="1" dirty="0" smtClean="0">
                <a:latin typeface="Corbel" panose="020B0503020204020204" pitchFamily="34" charset="0"/>
              </a:rPr>
              <a:t>Katalysatoren</a:t>
            </a:r>
            <a:r>
              <a:rPr lang="de-AT" sz="2200" dirty="0" smtClean="0">
                <a:latin typeface="Corbel" panose="020B0503020204020204" pitchFamily="34" charset="0"/>
              </a:rPr>
              <a:t> für </a:t>
            </a:r>
            <a:r>
              <a:rPr lang="de-AT" sz="2200" b="1" dirty="0" smtClean="0">
                <a:latin typeface="Corbel" panose="020B0503020204020204" pitchFamily="34" charset="0"/>
              </a:rPr>
              <a:t>neue Geschäftsmodelle</a:t>
            </a:r>
          </a:p>
          <a:p>
            <a:endParaRPr lang="de-AT" sz="1000" b="1" dirty="0">
              <a:latin typeface="Corbel" panose="020B0503020204020204" pitchFamily="34" charset="0"/>
            </a:endParaRPr>
          </a:p>
          <a:p>
            <a:pPr marL="0" indent="0">
              <a:buNone/>
            </a:pPr>
            <a:r>
              <a:rPr lang="de-AT" dirty="0" smtClean="0">
                <a:latin typeface="Corbel" panose="020B0503020204020204" pitchFamily="34" charset="0"/>
              </a:rPr>
              <a:t>Auftreten neuer Dienstleister auf dem Markt:</a:t>
            </a:r>
          </a:p>
          <a:p>
            <a:pPr lvl="1"/>
            <a:r>
              <a:rPr lang="de-AT" sz="2200" dirty="0">
                <a:latin typeface="Corbel" panose="020B0503020204020204" pitchFamily="34" charset="0"/>
              </a:rPr>
              <a:t>b</a:t>
            </a:r>
            <a:r>
              <a:rPr lang="de-AT" sz="2200" dirty="0" smtClean="0">
                <a:latin typeface="Corbel" panose="020B0503020204020204" pitchFamily="34" charset="0"/>
              </a:rPr>
              <a:t>ieten </a:t>
            </a:r>
            <a:r>
              <a:rPr lang="de-AT" sz="2200" b="1" dirty="0" smtClean="0">
                <a:latin typeface="Corbel" panose="020B0503020204020204" pitchFamily="34" charset="0"/>
              </a:rPr>
              <a:t>zielgerichtete Service </a:t>
            </a:r>
            <a:r>
              <a:rPr lang="de-AT" sz="2200" dirty="0" smtClean="0">
                <a:latin typeface="Corbel" panose="020B0503020204020204" pitchFamily="34" charset="0"/>
              </a:rPr>
              <a:t>an</a:t>
            </a:r>
          </a:p>
          <a:p>
            <a:pPr lvl="1"/>
            <a:r>
              <a:rPr lang="de-AT" sz="2200" dirty="0">
                <a:latin typeface="Corbel" panose="020B0503020204020204" pitchFamily="34" charset="0"/>
              </a:rPr>
              <a:t>g</a:t>
            </a:r>
            <a:r>
              <a:rPr lang="de-AT" sz="2200" dirty="0" smtClean="0">
                <a:latin typeface="Corbel" panose="020B0503020204020204" pitchFamily="34" charset="0"/>
              </a:rPr>
              <a:t>elten als </a:t>
            </a:r>
            <a:r>
              <a:rPr lang="de-AT" sz="2200" b="1" dirty="0" smtClean="0">
                <a:latin typeface="Corbel" panose="020B0503020204020204" pitchFamily="34" charset="0"/>
              </a:rPr>
              <a:t>innovativer</a:t>
            </a:r>
            <a:r>
              <a:rPr lang="de-AT" sz="2200" dirty="0" smtClean="0">
                <a:latin typeface="Corbel" panose="020B0503020204020204" pitchFamily="34" charset="0"/>
              </a:rPr>
              <a:t> und </a:t>
            </a:r>
            <a:r>
              <a:rPr lang="de-AT" sz="2200" b="1" dirty="0" smtClean="0">
                <a:latin typeface="Corbel" panose="020B0503020204020204" pitchFamily="34" charset="0"/>
              </a:rPr>
              <a:t>attraktiver</a:t>
            </a:r>
            <a:endParaRPr lang="de-AT" sz="2200" dirty="0" smtClean="0">
              <a:latin typeface="Corbel" panose="020B0503020204020204" pitchFamily="34" charset="0"/>
            </a:endParaRPr>
          </a:p>
          <a:p>
            <a:pPr lvl="1"/>
            <a:r>
              <a:rPr lang="de-AT" sz="2200" dirty="0" smtClean="0">
                <a:latin typeface="Corbel" panose="020B0503020204020204" pitchFamily="34" charset="0"/>
              </a:rPr>
              <a:t>bedrohen </a:t>
            </a:r>
            <a:r>
              <a:rPr lang="de-AT" sz="2200" dirty="0">
                <a:latin typeface="Corbel" panose="020B0503020204020204" pitchFamily="34" charset="0"/>
              </a:rPr>
              <a:t>die Geschäftsmodelle </a:t>
            </a:r>
            <a:r>
              <a:rPr lang="de-AT" sz="2200" dirty="0" smtClean="0">
                <a:latin typeface="Corbel" panose="020B0503020204020204" pitchFamily="34" charset="0"/>
              </a:rPr>
              <a:t>traditioneller Spediteure</a:t>
            </a:r>
            <a:br>
              <a:rPr lang="de-AT" sz="2200" dirty="0" smtClean="0">
                <a:latin typeface="Corbel" panose="020B0503020204020204" pitchFamily="34" charset="0"/>
              </a:rPr>
            </a:br>
            <a:r>
              <a:rPr lang="de-AT" sz="1800" dirty="0" smtClean="0">
                <a:latin typeface="Corbel" panose="020B0503020204020204" pitchFamily="34" charset="0"/>
              </a:rPr>
              <a:t>(</a:t>
            </a:r>
            <a:r>
              <a:rPr lang="de-AT" sz="1600" dirty="0" smtClean="0">
                <a:latin typeface="Corbel" panose="020B0503020204020204" pitchFamily="34" charset="0"/>
              </a:rPr>
              <a:t>zum Beispiel digitale Frachtbörsen wie </a:t>
            </a:r>
            <a:r>
              <a:rPr lang="de-AT" sz="1600" dirty="0" err="1">
                <a:latin typeface="Corbel" panose="020B0503020204020204" pitchFamily="34" charset="0"/>
              </a:rPr>
              <a:t>CargoNexx</a:t>
            </a:r>
            <a:r>
              <a:rPr lang="de-AT" sz="1600" dirty="0">
                <a:latin typeface="Corbel" panose="020B0503020204020204" pitchFamily="34" charset="0"/>
              </a:rPr>
              <a:t>, </a:t>
            </a:r>
            <a:r>
              <a:rPr lang="de-AT" sz="1600" dirty="0" err="1">
                <a:latin typeface="Corbel" panose="020B0503020204020204" pitchFamily="34" charset="0"/>
              </a:rPr>
              <a:t>Freighthub</a:t>
            </a:r>
            <a:r>
              <a:rPr lang="de-AT" sz="1600" dirty="0">
                <a:latin typeface="Corbel" panose="020B0503020204020204" pitchFamily="34" charset="0"/>
              </a:rPr>
              <a:t>, etc</a:t>
            </a:r>
            <a:r>
              <a:rPr lang="de-AT" sz="1600" dirty="0" smtClean="0">
                <a:latin typeface="Corbel" panose="020B0503020204020204" pitchFamily="34" charset="0"/>
              </a:rPr>
              <a:t>.)</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8" name="Titel 1"/>
          <p:cNvSpPr>
            <a:spLocks noGrp="1"/>
          </p:cNvSpPr>
          <p:nvPr>
            <p:ph type="title"/>
          </p:nvPr>
        </p:nvSpPr>
        <p:spPr>
          <a:xfrm>
            <a:off x="457200" y="404664"/>
            <a:ext cx="8507288" cy="990600"/>
          </a:xfrm>
        </p:spPr>
        <p:txBody>
          <a:bodyPr>
            <a:normAutofit/>
          </a:bodyPr>
          <a:lstStyle/>
          <a:p>
            <a:r>
              <a:rPr lang="de-AT" dirty="0" smtClean="0">
                <a:latin typeface="Corbel" panose="020B0503020204020204" pitchFamily="34" charset="0"/>
              </a:rPr>
              <a:t>Aktuelle Entwicklungstrends</a:t>
            </a:r>
            <a:r>
              <a:rPr lang="de-AT" sz="2700" b="0" dirty="0" smtClean="0">
                <a:latin typeface="Corbel" panose="020B0503020204020204" pitchFamily="34" charset="0"/>
              </a:rPr>
              <a:t/>
            </a:r>
            <a:br>
              <a:rPr lang="de-AT" sz="2700" b="0" dirty="0" smtClean="0">
                <a:latin typeface="Corbel" panose="020B0503020204020204" pitchFamily="34" charset="0"/>
              </a:rPr>
            </a:br>
            <a:r>
              <a:rPr lang="de-AT" sz="2400" b="0" dirty="0">
                <a:latin typeface="Corbel" panose="020B0503020204020204" pitchFamily="34" charset="0"/>
              </a:rPr>
              <a:t>Treiber für die Entwicklung innovativer Geschäftsmodelle</a:t>
            </a:r>
            <a:endParaRPr lang="de-AT" b="0" dirty="0">
              <a:latin typeface="Corbel" panose="020B0503020204020204" pitchFamily="34" charset="0"/>
            </a:endParaRPr>
          </a:p>
        </p:txBody>
      </p:sp>
    </p:spTree>
    <p:extLst>
      <p:ext uri="{BB962C8B-B14F-4D97-AF65-F5344CB8AC3E}">
        <p14:creationId xmlns:p14="http://schemas.microsoft.com/office/powerpoint/2010/main" val="1656426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r="4391" b="1724"/>
          <a:stretch/>
        </p:blipFill>
        <p:spPr>
          <a:xfrm>
            <a:off x="3116565" y="2492896"/>
            <a:ext cx="5991939" cy="4104456"/>
          </a:xfrm>
          <a:prstGeom prst="rect">
            <a:avLst/>
          </a:prstGeom>
        </p:spPr>
      </p:pic>
      <p:sp>
        <p:nvSpPr>
          <p:cNvPr id="2" name="Titel 1"/>
          <p:cNvSpPr>
            <a:spLocks noGrp="1"/>
          </p:cNvSpPr>
          <p:nvPr>
            <p:ph type="title"/>
          </p:nvPr>
        </p:nvSpPr>
        <p:spPr>
          <a:xfrm>
            <a:off x="457200" y="404664"/>
            <a:ext cx="8579296" cy="990600"/>
          </a:xfrm>
        </p:spPr>
        <p:txBody>
          <a:bodyPr>
            <a:normAutofit/>
          </a:bodyPr>
          <a:lstStyle/>
          <a:p>
            <a:r>
              <a:rPr lang="de-AT" dirty="0" smtClean="0">
                <a:latin typeface="Corbel" panose="020B0503020204020204" pitchFamily="34" charset="0"/>
              </a:rPr>
              <a:t>Neue Technologien</a:t>
            </a:r>
            <a:r>
              <a:rPr lang="de-AT" sz="2400" b="0" dirty="0">
                <a:latin typeface="Corbel" panose="020B0503020204020204" pitchFamily="34" charset="0"/>
              </a:rPr>
              <a:t/>
            </a:r>
            <a:br>
              <a:rPr lang="de-AT" sz="2400" b="0" dirty="0">
                <a:latin typeface="Corbel" panose="020B0503020204020204" pitchFamily="34" charset="0"/>
              </a:rPr>
            </a:br>
            <a:r>
              <a:rPr lang="de-AT" sz="2400" b="0" dirty="0">
                <a:latin typeface="Corbel" panose="020B0503020204020204" pitchFamily="34" charset="0"/>
              </a:rPr>
              <a:t>Treiber für die Entwicklung innovativer Geschäftsmodelle</a:t>
            </a:r>
          </a:p>
        </p:txBody>
      </p:sp>
      <p:sp>
        <p:nvSpPr>
          <p:cNvPr id="3" name="Inhaltsplatzhalter 2"/>
          <p:cNvSpPr>
            <a:spLocks noGrp="1"/>
          </p:cNvSpPr>
          <p:nvPr>
            <p:ph idx="1"/>
          </p:nvPr>
        </p:nvSpPr>
        <p:spPr>
          <a:xfrm>
            <a:off x="433536" y="1821160"/>
            <a:ext cx="3957936" cy="4776192"/>
          </a:xfrm>
        </p:spPr>
        <p:txBody>
          <a:bodyPr>
            <a:normAutofit/>
          </a:bodyPr>
          <a:lstStyle/>
          <a:p>
            <a:pPr marL="0" indent="0">
              <a:buNone/>
            </a:pPr>
            <a:r>
              <a:rPr lang="de-AT" dirty="0" smtClean="0">
                <a:latin typeface="Corbel" panose="020B0503020204020204" pitchFamily="34" charset="0"/>
              </a:rPr>
              <a:t>Neue Technologien wie</a:t>
            </a:r>
          </a:p>
          <a:p>
            <a:pPr marL="0" indent="0">
              <a:buNone/>
            </a:pPr>
            <a:endParaRPr lang="de-AT" sz="2000" dirty="0" smtClean="0">
              <a:latin typeface="Corbel" panose="020B0503020204020204" pitchFamily="34" charset="0"/>
            </a:endParaRPr>
          </a:p>
          <a:p>
            <a:r>
              <a:rPr lang="de-AT" sz="2200" b="1" dirty="0">
                <a:latin typeface="Corbel" panose="020B0503020204020204" pitchFamily="34" charset="0"/>
              </a:rPr>
              <a:t>d</a:t>
            </a:r>
            <a:r>
              <a:rPr lang="de-AT" sz="2200" b="1" dirty="0" smtClean="0">
                <a:latin typeface="Corbel" panose="020B0503020204020204" pitchFamily="34" charset="0"/>
              </a:rPr>
              <a:t>as Internet der Dinge,</a:t>
            </a:r>
          </a:p>
          <a:p>
            <a:r>
              <a:rPr lang="de-AT" sz="2200" b="1" dirty="0" smtClean="0">
                <a:latin typeface="Corbel" panose="020B0503020204020204" pitchFamily="34" charset="0"/>
              </a:rPr>
              <a:t>Industrie 4.0,</a:t>
            </a:r>
          </a:p>
          <a:p>
            <a:r>
              <a:rPr lang="de-AT" sz="2200" b="1" dirty="0" smtClean="0">
                <a:latin typeface="Corbel" panose="020B0503020204020204" pitchFamily="34" charset="0"/>
              </a:rPr>
              <a:t>Cloud Computing und</a:t>
            </a:r>
          </a:p>
          <a:p>
            <a:r>
              <a:rPr lang="de-AT" sz="2200" b="1" dirty="0" smtClean="0">
                <a:latin typeface="Corbel" panose="020B0503020204020204" pitchFamily="34" charset="0"/>
              </a:rPr>
              <a:t>3-D Druck</a:t>
            </a:r>
          </a:p>
          <a:p>
            <a:endParaRPr lang="de-AT" sz="2000" dirty="0" smtClean="0">
              <a:latin typeface="Corbel" panose="020B0503020204020204" pitchFamily="34" charset="0"/>
            </a:endParaRPr>
          </a:p>
          <a:p>
            <a:pPr marL="0" indent="0">
              <a:buNone/>
            </a:pPr>
            <a:r>
              <a:rPr lang="de-AT" dirty="0" smtClean="0">
                <a:latin typeface="Corbel" panose="020B0503020204020204" pitchFamily="34" charset="0"/>
              </a:rPr>
              <a:t>eröffnen in der Wertschöpfungskette neue Wege der Zusammenarbeit und Kommunikation.</a:t>
            </a:r>
          </a:p>
          <a:p>
            <a:endParaRPr lang="de-AT" sz="20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7" name="Rechteck 6"/>
          <p:cNvSpPr/>
          <p:nvPr/>
        </p:nvSpPr>
        <p:spPr>
          <a:xfrm>
            <a:off x="6228184" y="6489630"/>
            <a:ext cx="4572000" cy="215444"/>
          </a:xfrm>
          <a:prstGeom prst="rect">
            <a:avLst/>
          </a:prstGeom>
        </p:spPr>
        <p:txBody>
          <a:bodyPr>
            <a:spAutoFit/>
          </a:bodyPr>
          <a:lstStyle/>
          <a:p>
            <a:r>
              <a:rPr lang="de-AT" sz="800" dirty="0" smtClean="0">
                <a:latin typeface="Corbel" panose="020B0503020204020204" pitchFamily="34" charset="0"/>
              </a:rPr>
              <a:t>Quelle</a:t>
            </a:r>
            <a:r>
              <a:rPr lang="de-AT" sz="800" dirty="0">
                <a:latin typeface="Corbel" panose="020B0503020204020204" pitchFamily="34" charset="0"/>
              </a:rPr>
              <a:t>: https://pixabay.com/de/industrie-industrie-4-0-2496192//</a:t>
            </a:r>
          </a:p>
        </p:txBody>
      </p:sp>
    </p:spTree>
    <p:extLst>
      <p:ext uri="{BB962C8B-B14F-4D97-AF65-F5344CB8AC3E}">
        <p14:creationId xmlns:p14="http://schemas.microsoft.com/office/powerpoint/2010/main" val="861790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solidFill>
                  <a:schemeClr val="accent1"/>
                </a:solidFill>
                <a:latin typeface="Corbel" panose="020B0503020204020204" pitchFamily="34" charset="0"/>
              </a:rPr>
              <a:t>Agenda</a:t>
            </a:r>
            <a:br>
              <a:rPr lang="en-US" b="1" dirty="0" smtClean="0">
                <a:solidFill>
                  <a:schemeClr val="accent1"/>
                </a:solidFill>
                <a:latin typeface="Corbel" panose="020B0503020204020204" pitchFamily="34" charset="0"/>
              </a:rPr>
            </a:br>
            <a:r>
              <a:rPr lang="de-AT" sz="2400" b="0" dirty="0" smtClean="0">
                <a:solidFill>
                  <a:schemeClr val="accent1"/>
                </a:solidFill>
                <a:latin typeface="Corbel" panose="020B0503020204020204" pitchFamily="34" charset="0"/>
              </a:rPr>
              <a:t>Innovative Geschäftsmodelle</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Dezember 18</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1335100584"/>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794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779096" cy="990600"/>
          </a:xfrm>
        </p:spPr>
        <p:txBody>
          <a:bodyPr>
            <a:normAutofit/>
          </a:bodyPr>
          <a:lstStyle/>
          <a:p>
            <a:r>
              <a:rPr lang="de-AT" dirty="0" smtClean="0">
                <a:latin typeface="Corbel" panose="020B0503020204020204" pitchFamily="34" charset="0"/>
              </a:rPr>
              <a:t>Innovative Geschäftsmodelle im Logistikbereich</a:t>
            </a:r>
            <a:endParaRPr lang="de-AT" sz="2400" b="0" dirty="0">
              <a:latin typeface="Corbel" panose="020B0503020204020204" pitchFamily="34" charset="0"/>
            </a:endParaRPr>
          </a:p>
        </p:txBody>
      </p:sp>
      <p:sp>
        <p:nvSpPr>
          <p:cNvPr id="3" name="Inhaltsplatzhalter 2"/>
          <p:cNvSpPr>
            <a:spLocks noGrp="1"/>
          </p:cNvSpPr>
          <p:nvPr>
            <p:ph idx="1"/>
          </p:nvPr>
        </p:nvSpPr>
        <p:spPr>
          <a:xfrm>
            <a:off x="457200" y="1985752"/>
            <a:ext cx="8229600" cy="4776192"/>
          </a:xfrm>
        </p:spPr>
        <p:txBody>
          <a:bodyPr/>
          <a:lstStyle/>
          <a:p>
            <a:pPr marL="0" indent="0">
              <a:buNone/>
            </a:pPr>
            <a:r>
              <a:rPr lang="de-AT" b="1" dirty="0" smtClean="0">
                <a:latin typeface="Corbel" panose="020B0503020204020204" pitchFamily="34" charset="0"/>
              </a:rPr>
              <a:t>Zukünftig werden </a:t>
            </a:r>
            <a:r>
              <a:rPr lang="de-AT" b="1" dirty="0">
                <a:latin typeface="Corbel" panose="020B0503020204020204" pitchFamily="34" charset="0"/>
              </a:rPr>
              <a:t>sich vor allem in </a:t>
            </a:r>
            <a:r>
              <a:rPr lang="de-AT" b="1" dirty="0" smtClean="0">
                <a:latin typeface="Corbel" panose="020B0503020204020204" pitchFamily="34" charset="0"/>
              </a:rPr>
              <a:t>den folgenden vier </a:t>
            </a:r>
            <a:r>
              <a:rPr lang="de-AT" b="1" dirty="0">
                <a:latin typeface="Corbel" panose="020B0503020204020204" pitchFamily="34" charset="0"/>
              </a:rPr>
              <a:t>Bereichen neue Geschäftsmodelle entwickeln: </a:t>
            </a:r>
            <a:endParaRPr lang="de-AT" b="1" dirty="0" smtClean="0">
              <a:latin typeface="Corbel" panose="020B0503020204020204" pitchFamily="34" charset="0"/>
            </a:endParaRPr>
          </a:p>
          <a:p>
            <a:pPr marL="0" indent="0">
              <a:buNone/>
            </a:pPr>
            <a:endParaRPr lang="de-AT" b="1" dirty="0" smtClean="0">
              <a:latin typeface="Corbel" panose="020B0503020204020204" pitchFamily="34" charset="0"/>
            </a:endParaRPr>
          </a:p>
          <a:p>
            <a:r>
              <a:rPr lang="de-AT" sz="2200" dirty="0" smtClean="0">
                <a:latin typeface="Corbel" panose="020B0503020204020204" pitchFamily="34" charset="0"/>
              </a:rPr>
              <a:t>Lokale Service Provider (Häfen)</a:t>
            </a:r>
          </a:p>
          <a:p>
            <a:r>
              <a:rPr lang="de-AT" sz="2200" dirty="0" smtClean="0">
                <a:latin typeface="Corbel" panose="020B0503020204020204" pitchFamily="34" charset="0"/>
              </a:rPr>
              <a:t>Buchungs- und Optimierungsplattformen</a:t>
            </a:r>
          </a:p>
          <a:p>
            <a:r>
              <a:rPr lang="de-AT" sz="2200" dirty="0" smtClean="0">
                <a:latin typeface="Corbel" panose="020B0503020204020204" pitchFamily="34" charset="0"/>
              </a:rPr>
              <a:t>Big Data Manipulators</a:t>
            </a:r>
          </a:p>
          <a:p>
            <a:r>
              <a:rPr lang="de-AT" sz="2200" dirty="0" smtClean="0">
                <a:latin typeface="Corbel" panose="020B0503020204020204" pitchFamily="34" charset="0"/>
              </a:rPr>
              <a:t>Hybrid Carriers</a:t>
            </a: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Tree>
    <p:extLst>
      <p:ext uri="{BB962C8B-B14F-4D97-AF65-F5344CB8AC3E}">
        <p14:creationId xmlns:p14="http://schemas.microsoft.com/office/powerpoint/2010/main" val="3927426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394524" cy="990600"/>
          </a:xfrm>
        </p:spPr>
        <p:txBody>
          <a:bodyPr>
            <a:normAutofit/>
          </a:bodyPr>
          <a:lstStyle/>
          <a:p>
            <a:r>
              <a:rPr lang="en-GB" dirty="0" smtClean="0">
                <a:solidFill>
                  <a:srgbClr val="3C628F"/>
                </a:solidFill>
                <a:latin typeface="Corbel" panose="020B0503020204020204" pitchFamily="34" charset="0"/>
              </a:rPr>
              <a:t>Warm-Up-</a:t>
            </a:r>
            <a:r>
              <a:rPr lang="en-GB" dirty="0" err="1" smtClean="0">
                <a:solidFill>
                  <a:srgbClr val="3C628F"/>
                </a:solidFill>
                <a:latin typeface="Corbel" panose="020B0503020204020204" pitchFamily="34" charset="0"/>
              </a:rPr>
              <a:t>Diskussion</a:t>
            </a:r>
            <a:r>
              <a:rPr lang="en-GB" dirty="0" smtClean="0">
                <a:solidFill>
                  <a:srgbClr val="3C628F"/>
                </a:solidFill>
                <a:latin typeface="Corbel" panose="020B0503020204020204" pitchFamily="34" charset="0"/>
              </a:rPr>
              <a:t/>
            </a:r>
            <a:br>
              <a:rPr lang="en-GB" dirty="0" smtClean="0">
                <a:solidFill>
                  <a:srgbClr val="3C628F"/>
                </a:solidFill>
                <a:latin typeface="Corbel" panose="020B0503020204020204" pitchFamily="34" charset="0"/>
              </a:rPr>
            </a:br>
            <a:r>
              <a:rPr lang="de-AT" sz="2400" b="0" dirty="0">
                <a:latin typeface="Corbel" panose="020B0503020204020204" pitchFamily="34" charset="0"/>
              </a:rPr>
              <a:t>A</a:t>
            </a:r>
            <a:r>
              <a:rPr lang="de-AT" sz="2400" b="0" dirty="0" smtClean="0">
                <a:solidFill>
                  <a:srgbClr val="3C628F"/>
                </a:solidFill>
                <a:latin typeface="Corbel" panose="020B0503020204020204" pitchFamily="34" charset="0"/>
              </a:rPr>
              <a:t>ktuelle Entwicklungstrends</a:t>
            </a:r>
            <a:endParaRPr lang="en-GB" sz="2000" b="0" dirty="0">
              <a:solidFill>
                <a:srgbClr val="3C628F"/>
              </a:solidFill>
              <a:latin typeface="Corbel" panose="020B0503020204020204" pitchFamily="34" charset="0"/>
            </a:endParaRPr>
          </a:p>
        </p:txBody>
      </p:sp>
      <p:sp>
        <p:nvSpPr>
          <p:cNvPr id="4" name="Date Placeholder 3"/>
          <p:cNvSpPr>
            <a:spLocks noGrp="1"/>
          </p:cNvSpPr>
          <p:nvPr>
            <p:ph type="dt" sz="half" idx="10"/>
          </p:nvPr>
        </p:nvSpPr>
        <p:spPr/>
        <p:txBody>
          <a:bodyPr/>
          <a:lstStyle/>
          <a:p>
            <a:fld id="{1C2B4779-7827-46FD-AAA8-3A0E828B30B9}" type="datetime6">
              <a:rPr lang="de-AT" smtClean="0">
                <a:solidFill>
                  <a:prstClr val="white"/>
                </a:solidFill>
              </a:rPr>
              <a:t>Dezember 18</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7" name="Textfeld 6"/>
          <p:cNvSpPr txBox="1"/>
          <p:nvPr/>
        </p:nvSpPr>
        <p:spPr>
          <a:xfrm>
            <a:off x="5652120" y="2636912"/>
            <a:ext cx="3312368" cy="1569660"/>
          </a:xfrm>
          <a:prstGeom prst="rect">
            <a:avLst/>
          </a:prstGeom>
          <a:noFill/>
        </p:spPr>
        <p:txBody>
          <a:bodyPr wrap="square" rtlCol="0">
            <a:spAutoFit/>
          </a:bodyPr>
          <a:lstStyle/>
          <a:p>
            <a:r>
              <a:rPr lang="de-AT" sz="2400" b="1" spc="-100" dirty="0" smtClean="0">
                <a:solidFill>
                  <a:srgbClr val="3C628F"/>
                </a:solidFill>
                <a:latin typeface="Corbel" panose="020B0503020204020204" pitchFamily="34" charset="0"/>
                <a:ea typeface="+mj-ea"/>
                <a:cs typeface="+mj-cs"/>
              </a:rPr>
              <a:t>Welche relevanten </a:t>
            </a:r>
            <a:r>
              <a:rPr lang="de-AT" sz="2400" b="1" spc="-100" dirty="0">
                <a:solidFill>
                  <a:srgbClr val="3C628F"/>
                </a:solidFill>
                <a:latin typeface="Corbel" panose="020B0503020204020204" pitchFamily="34" charset="0"/>
                <a:ea typeface="+mj-ea"/>
                <a:cs typeface="+mj-cs"/>
              </a:rPr>
              <a:t>Geschäftsmodelle für die </a:t>
            </a:r>
            <a:r>
              <a:rPr lang="de-AT" sz="2400" b="1" spc="-100" dirty="0" smtClean="0">
                <a:solidFill>
                  <a:srgbClr val="3C628F"/>
                </a:solidFill>
                <a:latin typeface="Corbel" panose="020B0503020204020204" pitchFamily="34" charset="0"/>
                <a:ea typeface="+mj-ea"/>
                <a:cs typeface="+mj-cs"/>
              </a:rPr>
              <a:t>Binnenschifffahrt werden zukünftig entstehen?</a:t>
            </a:r>
            <a:endParaRPr lang="de-AT" sz="2400" b="1" spc="-100" dirty="0">
              <a:solidFill>
                <a:srgbClr val="3C628F"/>
              </a:solidFill>
              <a:latin typeface="Corbel" panose="020B0503020204020204" pitchFamily="34" charset="0"/>
              <a:ea typeface="+mj-ea"/>
              <a:cs typeface="+mj-cs"/>
            </a:endParaRPr>
          </a:p>
        </p:txBody>
      </p:sp>
      <p:sp>
        <p:nvSpPr>
          <p:cNvPr id="8" name="Textfeld 7"/>
          <p:cNvSpPr txBox="1"/>
          <p:nvPr/>
        </p:nvSpPr>
        <p:spPr>
          <a:xfrm>
            <a:off x="1331640" y="1866087"/>
            <a:ext cx="3312368" cy="1569660"/>
          </a:xfrm>
          <a:prstGeom prst="rect">
            <a:avLst/>
          </a:prstGeom>
          <a:noFill/>
        </p:spPr>
        <p:txBody>
          <a:bodyPr wrap="square" rtlCol="0">
            <a:spAutoFit/>
          </a:bodyPr>
          <a:lstStyle/>
          <a:p>
            <a:r>
              <a:rPr lang="de-AT" sz="2400" b="1" spc="-100" dirty="0">
                <a:solidFill>
                  <a:srgbClr val="3C628F"/>
                </a:solidFill>
                <a:latin typeface="Corbel" panose="020B0503020204020204" pitchFamily="34" charset="0"/>
                <a:ea typeface="+mj-ea"/>
                <a:cs typeface="+mj-cs"/>
              </a:rPr>
              <a:t>Welche Treiber für die Entwicklung innovativer </a:t>
            </a:r>
            <a:r>
              <a:rPr lang="de-AT" sz="2400" b="1" spc="-100" dirty="0" smtClean="0">
                <a:solidFill>
                  <a:srgbClr val="3C628F"/>
                </a:solidFill>
                <a:latin typeface="Corbel" panose="020B0503020204020204" pitchFamily="34" charset="0"/>
                <a:ea typeface="+mj-ea"/>
                <a:cs typeface="+mj-cs"/>
              </a:rPr>
              <a:t>Geschäftsmodelle gibt es?</a:t>
            </a:r>
            <a:endParaRPr lang="de-AT" sz="2400" b="1" spc="-100" dirty="0">
              <a:solidFill>
                <a:srgbClr val="3C628F"/>
              </a:solidFill>
              <a:latin typeface="Corbel" panose="020B0503020204020204" pitchFamily="34" charset="0"/>
              <a:ea typeface="+mj-ea"/>
              <a:cs typeface="+mj-cs"/>
            </a:endParaRPr>
          </a:p>
          <a:p>
            <a:endParaRPr lang="de-AT" sz="2400" b="1" spc="-100" dirty="0">
              <a:solidFill>
                <a:srgbClr val="3C628F"/>
              </a:solidFill>
              <a:latin typeface="+mj-lt"/>
              <a:ea typeface="+mj-ea"/>
              <a:cs typeface="+mj-cs"/>
            </a:endParaRPr>
          </a:p>
        </p:txBody>
      </p:sp>
      <p:sp>
        <p:nvSpPr>
          <p:cNvPr id="9" name="TextBox 8"/>
          <p:cNvSpPr txBox="1"/>
          <p:nvPr/>
        </p:nvSpPr>
        <p:spPr>
          <a:xfrm>
            <a:off x="785689" y="5469749"/>
            <a:ext cx="3324150" cy="215444"/>
          </a:xfrm>
          <a:prstGeom prst="rect">
            <a:avLst/>
          </a:prstGeom>
          <a:noFill/>
        </p:spPr>
        <p:txBody>
          <a:bodyPr wrap="square" rtlCol="0">
            <a:spAutoFit/>
          </a:bodyPr>
          <a:lstStyle/>
          <a:p>
            <a:r>
              <a:rPr lang="de-DE" sz="800" dirty="0">
                <a:latin typeface="Corbel" panose="020B0503020204020204" pitchFamily="34" charset="0"/>
              </a:rPr>
              <a:t>Quelle: https://pixabay.com/en/lightbulb-bulb-light-idea-energy-1875255/</a:t>
            </a:r>
          </a:p>
        </p:txBody>
      </p:sp>
      <p:pic>
        <p:nvPicPr>
          <p:cNvPr id="3" name="Picture 2" descr="Lightbulb, Bulb, Light, Idea, Energy, Power, Innovation"/>
          <p:cNvPicPr>
            <a:picLocks noChangeAspect="1" noChangeArrowheads="1"/>
          </p:cNvPicPr>
          <p:nvPr/>
        </p:nvPicPr>
        <p:blipFill rotWithShape="1">
          <a:blip r:embed="rId3">
            <a:extLst>
              <a:ext uri="{28A0092B-C50C-407E-A947-70E740481C1C}">
                <a14:useLocalDpi xmlns:a14="http://schemas.microsoft.com/office/drawing/2010/main" val="0"/>
              </a:ext>
            </a:extLst>
          </a:blip>
          <a:srcRect l="36172" t="8636" r="32588"/>
          <a:stretch/>
        </p:blipFill>
        <p:spPr bwMode="auto">
          <a:xfrm>
            <a:off x="1763688" y="3068960"/>
            <a:ext cx="1368152" cy="24007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4305739" y="4653136"/>
            <a:ext cx="3312368" cy="1938992"/>
          </a:xfrm>
          <a:prstGeom prst="rect">
            <a:avLst/>
          </a:prstGeom>
          <a:noFill/>
        </p:spPr>
        <p:txBody>
          <a:bodyPr wrap="square" rtlCol="0">
            <a:spAutoFit/>
          </a:bodyPr>
          <a:lstStyle/>
          <a:p>
            <a:r>
              <a:rPr lang="de-AT" sz="2400" b="1" spc="-100" dirty="0" smtClean="0">
                <a:solidFill>
                  <a:srgbClr val="3C628F"/>
                </a:solidFill>
                <a:latin typeface="Corbel" panose="020B0503020204020204" pitchFamily="34" charset="0"/>
                <a:ea typeface="+mj-ea"/>
                <a:cs typeface="+mj-cs"/>
              </a:rPr>
              <a:t>Welche Innovationen können durch den erhöhten Wunsch nach  Nachhaltigkeit entstehen?</a:t>
            </a:r>
            <a:endParaRPr lang="de-AT" sz="2400" b="1" spc="-100" dirty="0">
              <a:solidFill>
                <a:srgbClr val="3C628F"/>
              </a:solidFill>
              <a:latin typeface="Corbel" panose="020B0503020204020204" pitchFamily="34" charset="0"/>
              <a:ea typeface="+mj-ea"/>
              <a:cs typeface="+mj-cs"/>
            </a:endParaRPr>
          </a:p>
        </p:txBody>
      </p:sp>
    </p:spTree>
    <p:extLst>
      <p:ext uri="{BB962C8B-B14F-4D97-AF65-F5344CB8AC3E}">
        <p14:creationId xmlns:p14="http://schemas.microsoft.com/office/powerpoint/2010/main" val="196332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491064" cy="990600"/>
          </a:xfrm>
        </p:spPr>
        <p:txBody>
          <a:bodyPr>
            <a:normAutofit/>
          </a:bodyPr>
          <a:lstStyle/>
          <a:p>
            <a:r>
              <a:rPr lang="de-AT" dirty="0" smtClean="0">
                <a:latin typeface="Corbel" panose="020B0503020204020204" pitchFamily="34" charset="0"/>
              </a:rPr>
              <a:t>Lokale </a:t>
            </a:r>
            <a:r>
              <a:rPr lang="de-AT" dirty="0">
                <a:latin typeface="Corbel" panose="020B0503020204020204" pitchFamily="34" charset="0"/>
              </a:rPr>
              <a:t>Service </a:t>
            </a:r>
            <a:r>
              <a:rPr lang="de-AT" dirty="0" smtClean="0">
                <a:latin typeface="Corbel" panose="020B0503020204020204" pitchFamily="34" charset="0"/>
              </a:rPr>
              <a:t>Provider</a:t>
            </a:r>
            <a:r>
              <a:rPr lang="de-AT" sz="2400" b="0" dirty="0" smtClean="0">
                <a:latin typeface="Corbel" panose="020B0503020204020204" pitchFamily="34" charset="0"/>
              </a:rPr>
              <a:t/>
            </a:r>
            <a:br>
              <a:rPr lang="de-AT" sz="2400" b="0" dirty="0" smtClean="0">
                <a:latin typeface="Corbel" panose="020B0503020204020204" pitchFamily="34" charset="0"/>
              </a:rPr>
            </a:br>
            <a:r>
              <a:rPr lang="de-AT" sz="2400" b="0" dirty="0">
                <a:latin typeface="Corbel" panose="020B0503020204020204" pitchFamily="34" charset="0"/>
              </a:rPr>
              <a:t>Innovative Geschäftsmodelle im </a:t>
            </a:r>
            <a:r>
              <a:rPr lang="de-AT" sz="2400" b="0" dirty="0" smtClean="0">
                <a:latin typeface="Corbel" panose="020B0503020204020204" pitchFamily="34" charset="0"/>
              </a:rPr>
              <a:t>Logistikbereich</a:t>
            </a:r>
            <a:endParaRPr lang="de-AT" sz="2400" b="0" dirty="0">
              <a:latin typeface="Corbel" panose="020B0503020204020204" pitchFamily="34" charset="0"/>
            </a:endParaRPr>
          </a:p>
        </p:txBody>
      </p:sp>
      <p:sp>
        <p:nvSpPr>
          <p:cNvPr id="3" name="Inhaltsplatzhalter 2"/>
          <p:cNvSpPr>
            <a:spLocks noGrp="1"/>
          </p:cNvSpPr>
          <p:nvPr>
            <p:ph idx="1"/>
          </p:nvPr>
        </p:nvSpPr>
        <p:spPr/>
        <p:txBody>
          <a:bodyPr>
            <a:normAutofit/>
          </a:bodyPr>
          <a:lstStyle/>
          <a:p>
            <a:r>
              <a:rPr lang="de-AT" sz="2200" dirty="0" smtClean="0">
                <a:latin typeface="Corbel" panose="020B0503020204020204" pitchFamily="34" charset="0"/>
              </a:rPr>
              <a:t>Lokal </a:t>
            </a:r>
            <a:r>
              <a:rPr lang="de-AT" sz="2200" dirty="0">
                <a:latin typeface="Corbel" panose="020B0503020204020204" pitchFamily="34" charset="0"/>
              </a:rPr>
              <a:t>agierende </a:t>
            </a:r>
            <a:r>
              <a:rPr lang="de-AT" sz="2200" dirty="0" smtClean="0">
                <a:latin typeface="Corbel" panose="020B0503020204020204" pitchFamily="34" charset="0"/>
              </a:rPr>
              <a:t>Logistikdienstleister, </a:t>
            </a:r>
            <a:r>
              <a:rPr lang="de-AT" sz="2200" dirty="0">
                <a:latin typeface="Corbel" panose="020B0503020204020204" pitchFamily="34" charset="0"/>
              </a:rPr>
              <a:t>welche keine Ausweitung ihrer Dienstleistung anstreben. </a:t>
            </a:r>
            <a:endParaRPr lang="de-AT" sz="2200" dirty="0" smtClean="0">
              <a:latin typeface="Corbel" panose="020B0503020204020204" pitchFamily="34" charset="0"/>
            </a:endParaRPr>
          </a:p>
          <a:p>
            <a:pPr marL="0" indent="0">
              <a:buNone/>
            </a:pPr>
            <a:endParaRPr lang="de-AT" sz="1000" dirty="0" smtClean="0">
              <a:latin typeface="Corbel" panose="020B0503020204020204" pitchFamily="34" charset="0"/>
            </a:endParaRPr>
          </a:p>
          <a:p>
            <a:r>
              <a:rPr lang="de-AT" sz="2200" dirty="0" smtClean="0">
                <a:latin typeface="Corbel" panose="020B0503020204020204" pitchFamily="34" charset="0"/>
              </a:rPr>
              <a:t>Unternehmen welche </a:t>
            </a:r>
            <a:r>
              <a:rPr lang="de-AT" sz="2200" dirty="0">
                <a:latin typeface="Corbel" panose="020B0503020204020204" pitchFamily="34" charset="0"/>
              </a:rPr>
              <a:t>nur in bestimmten Städten Lieferungen anbieten. </a:t>
            </a:r>
            <a:endParaRPr lang="de-AT" sz="2200" dirty="0" smtClean="0">
              <a:latin typeface="Corbel" panose="020B0503020204020204" pitchFamily="34" charset="0"/>
            </a:endParaRPr>
          </a:p>
          <a:p>
            <a:endParaRPr lang="de-AT" sz="1000" dirty="0">
              <a:latin typeface="Corbel" panose="020B0503020204020204" pitchFamily="34" charset="0"/>
            </a:endParaRPr>
          </a:p>
          <a:p>
            <a:r>
              <a:rPr lang="de-AT" sz="2200" dirty="0" smtClean="0">
                <a:latin typeface="Corbel" panose="020B0503020204020204" pitchFamily="34" charset="0"/>
              </a:rPr>
              <a:t>Häfen als </a:t>
            </a:r>
            <a:r>
              <a:rPr lang="de-AT" sz="2200" dirty="0">
                <a:latin typeface="Corbel" panose="020B0503020204020204" pitchFamily="34" charset="0"/>
              </a:rPr>
              <a:t>Lokale Service </a:t>
            </a:r>
            <a:r>
              <a:rPr lang="de-AT" sz="2200" dirty="0" smtClean="0">
                <a:latin typeface="Corbel" panose="020B0503020204020204" pitchFamily="34" charset="0"/>
              </a:rPr>
              <a:t>Provider</a:t>
            </a:r>
          </a:p>
          <a:p>
            <a:pPr lvl="1">
              <a:buFont typeface="Symbol" panose="05050102010706020507" pitchFamily="18" charset="2"/>
              <a:buChar char="-"/>
            </a:pPr>
            <a:r>
              <a:rPr lang="de-AT" dirty="0">
                <a:latin typeface="Corbel" panose="020B0503020204020204" pitchFamily="34" charset="0"/>
              </a:rPr>
              <a:t>D</a:t>
            </a:r>
            <a:r>
              <a:rPr lang="de-AT" dirty="0" smtClean="0">
                <a:latin typeface="Corbel" panose="020B0503020204020204" pitchFamily="34" charset="0"/>
              </a:rPr>
              <a:t>ienen </a:t>
            </a:r>
            <a:r>
              <a:rPr lang="de-AT" dirty="0">
                <a:latin typeface="Corbel" panose="020B0503020204020204" pitchFamily="34" charset="0"/>
              </a:rPr>
              <a:t>als Verbindungsachse zwischen Produzenten und </a:t>
            </a:r>
            <a:r>
              <a:rPr lang="de-AT" dirty="0" smtClean="0">
                <a:latin typeface="Corbel" panose="020B0503020204020204" pitchFamily="34" charset="0"/>
              </a:rPr>
              <a:t>Kunden</a:t>
            </a:r>
          </a:p>
          <a:p>
            <a:pPr lvl="1">
              <a:buFont typeface="Symbol" panose="05050102010706020507" pitchFamily="18" charset="2"/>
              <a:buChar char="-"/>
            </a:pPr>
            <a:r>
              <a:rPr lang="de-AT" dirty="0">
                <a:latin typeface="Corbel" panose="020B0503020204020204" pitchFamily="34" charset="0"/>
              </a:rPr>
              <a:t>Antreiber für regionale </a:t>
            </a:r>
            <a:r>
              <a:rPr lang="de-AT" dirty="0" smtClean="0">
                <a:latin typeface="Corbel" panose="020B0503020204020204" pitchFamily="34" charset="0"/>
              </a:rPr>
              <a:t>Warenströme</a:t>
            </a:r>
          </a:p>
          <a:p>
            <a:pPr lvl="1">
              <a:buFont typeface="Symbol" panose="05050102010706020507" pitchFamily="18" charset="2"/>
              <a:buChar char="-"/>
            </a:pPr>
            <a:r>
              <a:rPr lang="de-DE" dirty="0">
                <a:latin typeface="Corbel" panose="020B0503020204020204" pitchFamily="34" charset="0"/>
              </a:rPr>
              <a:t>E</a:t>
            </a:r>
            <a:r>
              <a:rPr lang="de-DE" dirty="0" smtClean="0">
                <a:latin typeface="Corbel" panose="020B0503020204020204" pitchFamily="34" charset="0"/>
              </a:rPr>
              <a:t>rstellen </a:t>
            </a:r>
            <a:r>
              <a:rPr lang="de-DE" dirty="0">
                <a:latin typeface="Corbel" panose="020B0503020204020204" pitchFamily="34" charset="0"/>
              </a:rPr>
              <a:t>und realisieren </a:t>
            </a:r>
            <a:r>
              <a:rPr lang="de-DE" dirty="0" smtClean="0">
                <a:latin typeface="Corbel" panose="020B0503020204020204" pitchFamily="34" charset="0"/>
              </a:rPr>
              <a:t>kundenindividuelle Konzepte </a:t>
            </a:r>
            <a:r>
              <a:rPr lang="de-DE" dirty="0">
                <a:latin typeface="Corbel" panose="020B0503020204020204" pitchFamily="34" charset="0"/>
              </a:rPr>
              <a:t>und Lösungen.</a:t>
            </a:r>
            <a:endParaRPr lang="de-AT" dirty="0">
              <a:latin typeface="Corbel" panose="020B0503020204020204" pitchFamily="34" charset="0"/>
            </a:endParaRPr>
          </a:p>
          <a:p>
            <a:endParaRPr lang="de-AT" dirty="0">
              <a:latin typeface="Corbel" panose="020B0503020204020204" pitchFamily="34" charset="0"/>
            </a:endParaRPr>
          </a:p>
          <a:p>
            <a:pPr lvl="1"/>
            <a:endParaRPr lang="de-AT" dirty="0">
              <a:latin typeface="Corbel" panose="020B0503020204020204" pitchFamily="34" charset="0"/>
            </a:endParaRP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Tree>
    <p:extLst>
      <p:ext uri="{BB962C8B-B14F-4D97-AF65-F5344CB8AC3E}">
        <p14:creationId xmlns:p14="http://schemas.microsoft.com/office/powerpoint/2010/main" val="3814242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27168" cy="990600"/>
          </a:xfrm>
        </p:spPr>
        <p:txBody>
          <a:bodyPr>
            <a:normAutofit/>
          </a:bodyPr>
          <a:lstStyle/>
          <a:p>
            <a:r>
              <a:rPr lang="de-AT" dirty="0" smtClean="0">
                <a:latin typeface="Corbel" panose="020B0503020204020204" pitchFamily="34" charset="0"/>
              </a:rPr>
              <a:t>Lokale </a:t>
            </a:r>
            <a:r>
              <a:rPr lang="de-AT" dirty="0">
                <a:latin typeface="Corbel" panose="020B0503020204020204" pitchFamily="34" charset="0"/>
              </a:rPr>
              <a:t>Service </a:t>
            </a:r>
            <a:r>
              <a:rPr lang="de-AT" dirty="0" smtClean="0">
                <a:latin typeface="Corbel" panose="020B0503020204020204" pitchFamily="34" charset="0"/>
              </a:rPr>
              <a:t>Provider</a:t>
            </a:r>
            <a:r>
              <a:rPr lang="de-AT" sz="2400" b="0" dirty="0" smtClean="0">
                <a:latin typeface="Corbel" panose="020B0503020204020204" pitchFamily="34" charset="0"/>
              </a:rPr>
              <a:t/>
            </a:r>
            <a:br>
              <a:rPr lang="de-AT" sz="2400" b="0" dirty="0" smtClean="0">
                <a:latin typeface="Corbel" panose="020B0503020204020204" pitchFamily="34" charset="0"/>
              </a:rPr>
            </a:br>
            <a:r>
              <a:rPr lang="de-AT" sz="2400" b="0" dirty="0">
                <a:latin typeface="Corbel" panose="020B0503020204020204" pitchFamily="34" charset="0"/>
              </a:rPr>
              <a:t>Innovative Geschäftsmodelle im Logistikbereich</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6" name="Inhaltsplatzhalter 5"/>
          <p:cNvSpPr>
            <a:spLocks noGrp="1"/>
          </p:cNvSpPr>
          <p:nvPr>
            <p:ph idx="1"/>
          </p:nvPr>
        </p:nvSpPr>
        <p:spPr/>
        <p:txBody>
          <a:bodyPr/>
          <a:lstStyle/>
          <a:p>
            <a:pPr marL="0" indent="0">
              <a:buNone/>
            </a:pPr>
            <a:r>
              <a:rPr lang="de-AT" u="sng" dirty="0" smtClean="0">
                <a:latin typeface="Corbel" panose="020B0503020204020204" pitchFamily="34" charset="0"/>
              </a:rPr>
              <a:t>Praxisbeispiel:</a:t>
            </a:r>
            <a:endParaRPr lang="de-AT" u="sng" dirty="0">
              <a:latin typeface="Corbel" panose="020B0503020204020204" pitchFamily="34" charset="0"/>
            </a:endParaRPr>
          </a:p>
          <a:p>
            <a:r>
              <a:rPr lang="de-DE" sz="2200" b="1" dirty="0">
                <a:latin typeface="Corbel" panose="020B0503020204020204" pitchFamily="34" charset="0"/>
              </a:rPr>
              <a:t>European Gateway Services </a:t>
            </a:r>
            <a:r>
              <a:rPr lang="de-DE" sz="2000" b="1" dirty="0">
                <a:latin typeface="Corbel" panose="020B0503020204020204" pitchFamily="34" charset="0"/>
              </a:rPr>
              <a:t/>
            </a:r>
            <a:br>
              <a:rPr lang="de-DE" sz="2000" b="1" dirty="0">
                <a:latin typeface="Corbel" panose="020B0503020204020204" pitchFamily="34" charset="0"/>
              </a:rPr>
            </a:br>
            <a:r>
              <a:rPr lang="de-DE" sz="2200" dirty="0">
                <a:latin typeface="Corbel" panose="020B0503020204020204" pitchFamily="34" charset="0"/>
              </a:rPr>
              <a:t>Schienen – und Binnenschifffahrtsverbindungen</a:t>
            </a:r>
            <a:r>
              <a:rPr lang="de-AT" sz="2200" dirty="0">
                <a:latin typeface="Corbel" panose="020B0503020204020204" pitchFamily="34" charset="0"/>
              </a:rPr>
              <a:t/>
            </a:r>
            <a:br>
              <a:rPr lang="de-AT" sz="2200" dirty="0">
                <a:latin typeface="Corbel" panose="020B0503020204020204" pitchFamily="34" charset="0"/>
              </a:rPr>
            </a:br>
            <a:r>
              <a:rPr lang="de-DE" sz="2200" dirty="0">
                <a:latin typeface="Corbel" panose="020B0503020204020204" pitchFamily="34" charset="0"/>
              </a:rPr>
              <a:t>Übersicht über das Transportnetz inkl. Fahrtzeiten Leistungen der Terminals</a:t>
            </a:r>
            <a:r>
              <a:rPr lang="de-AT" sz="2200" dirty="0">
                <a:latin typeface="Corbel" panose="020B0503020204020204" pitchFamily="34" charset="0"/>
              </a:rPr>
              <a:t/>
            </a:r>
            <a:br>
              <a:rPr lang="de-AT" sz="2200" dirty="0">
                <a:latin typeface="Corbel" panose="020B0503020204020204" pitchFamily="34" charset="0"/>
              </a:rPr>
            </a:br>
            <a:r>
              <a:rPr lang="de-DE" sz="2200" dirty="0">
                <a:latin typeface="Corbel" panose="020B0503020204020204" pitchFamily="34" charset="0"/>
              </a:rPr>
              <a:t>Weitere Services </a:t>
            </a:r>
            <a:r>
              <a:rPr lang="de-DE" sz="2200" dirty="0">
                <a:latin typeface="Corbel" panose="020B0503020204020204" pitchFamily="34" charset="0"/>
                <a:sym typeface="Wingdings" panose="05000000000000000000" pitchFamily="2" charset="2"/>
              </a:rPr>
              <a:t></a:t>
            </a:r>
            <a:r>
              <a:rPr lang="de-DE" sz="2200" dirty="0">
                <a:latin typeface="Corbel" panose="020B0503020204020204" pitchFamily="34" charset="0"/>
              </a:rPr>
              <a:t> Transportplanung</a:t>
            </a:r>
            <a:endParaRPr lang="de-DE" sz="2200" b="1" dirty="0">
              <a:latin typeface="Corbel" panose="020B0503020204020204" pitchFamily="34" charset="0"/>
            </a:endParaRPr>
          </a:p>
          <a:p>
            <a:pPr marL="0" indent="0">
              <a:buNone/>
            </a:pPr>
            <a:endParaRPr lang="de-AT" u="sng" dirty="0" smtClean="0">
              <a:latin typeface="Corbel" panose="020B0503020204020204" pitchFamily="34" charset="0"/>
            </a:endParaRPr>
          </a:p>
          <a:p>
            <a:pPr marL="0" indent="0">
              <a:buNone/>
            </a:pPr>
            <a:endParaRPr lang="de-AT" dirty="0" smtClean="0">
              <a:latin typeface="Corbel" panose="020B0503020204020204" pitchFamily="34" charset="0"/>
            </a:endParaRPr>
          </a:p>
          <a:p>
            <a:pPr marL="0" indent="0">
              <a:buNone/>
            </a:pPr>
            <a:endParaRPr lang="de-AT" dirty="0">
              <a:latin typeface="Corbel" panose="020B0503020204020204" pitchFamily="34" charset="0"/>
            </a:endParaRPr>
          </a:p>
        </p:txBody>
      </p:sp>
      <p:pic>
        <p:nvPicPr>
          <p:cNvPr id="7" name="Grafik 6"/>
          <p:cNvPicPr>
            <a:picLocks noChangeAspect="1"/>
          </p:cNvPicPr>
          <p:nvPr/>
        </p:nvPicPr>
        <p:blipFill>
          <a:blip r:embed="rId3"/>
          <a:stretch>
            <a:fillRect/>
          </a:stretch>
        </p:blipFill>
        <p:spPr>
          <a:xfrm>
            <a:off x="2843808" y="3867043"/>
            <a:ext cx="5747320" cy="2586293"/>
          </a:xfrm>
          <a:prstGeom prst="rect">
            <a:avLst/>
          </a:prstGeom>
        </p:spPr>
      </p:pic>
    </p:spTree>
    <p:extLst>
      <p:ext uri="{BB962C8B-B14F-4D97-AF65-F5344CB8AC3E}">
        <p14:creationId xmlns:p14="http://schemas.microsoft.com/office/powerpoint/2010/main" val="1455089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27168" cy="990600"/>
          </a:xfrm>
        </p:spPr>
        <p:txBody>
          <a:bodyPr>
            <a:normAutofit/>
          </a:bodyPr>
          <a:lstStyle/>
          <a:p>
            <a:r>
              <a:rPr lang="de-AT" dirty="0" smtClean="0">
                <a:latin typeface="Corbel" panose="020B0503020204020204" pitchFamily="34" charset="0"/>
              </a:rPr>
              <a:t>Buchungs- </a:t>
            </a:r>
            <a:r>
              <a:rPr lang="de-AT" dirty="0">
                <a:latin typeface="Corbel" panose="020B0503020204020204" pitchFamily="34" charset="0"/>
              </a:rPr>
              <a:t>und Optimierungsplattformen</a:t>
            </a:r>
            <a:r>
              <a:rPr lang="de-AT" sz="2400" b="0" dirty="0">
                <a:latin typeface="Corbel" panose="020B0503020204020204" pitchFamily="34" charset="0"/>
              </a:rPr>
              <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sp>
        <p:nvSpPr>
          <p:cNvPr id="3" name="Inhaltsplatzhalter 2"/>
          <p:cNvSpPr>
            <a:spLocks noGrp="1"/>
          </p:cNvSpPr>
          <p:nvPr>
            <p:ph idx="1"/>
          </p:nvPr>
        </p:nvSpPr>
        <p:spPr>
          <a:xfrm>
            <a:off x="457200" y="1797496"/>
            <a:ext cx="8229600" cy="4776192"/>
          </a:xfrm>
        </p:spPr>
        <p:txBody>
          <a:bodyPr>
            <a:normAutofit lnSpcReduction="10000"/>
          </a:bodyPr>
          <a:lstStyle/>
          <a:p>
            <a:r>
              <a:rPr lang="de-AT" sz="2200" dirty="0" smtClean="0">
                <a:latin typeface="Corbel" panose="020B0503020204020204" pitchFamily="34" charset="0"/>
              </a:rPr>
              <a:t>Digitalisierung ermöglicht das Erstellen von vollautomatischen online </a:t>
            </a:r>
            <a:r>
              <a:rPr lang="de-AT" sz="2200" dirty="0">
                <a:latin typeface="Corbel" panose="020B0503020204020204" pitchFamily="34" charset="0"/>
              </a:rPr>
              <a:t>Plattformen </a:t>
            </a:r>
            <a:r>
              <a:rPr lang="de-AT" sz="2200" dirty="0" smtClean="0">
                <a:latin typeface="Corbel" panose="020B0503020204020204" pitchFamily="34" charset="0"/>
                <a:sym typeface="Wingdings" panose="05000000000000000000" pitchFamily="2" charset="2"/>
              </a:rPr>
              <a:t> </a:t>
            </a:r>
            <a:r>
              <a:rPr lang="de-AT" sz="2200" dirty="0" smtClean="0">
                <a:latin typeface="Corbel" panose="020B0503020204020204" pitchFamily="34" charset="0"/>
              </a:rPr>
              <a:t>flexible Transportbörsen </a:t>
            </a:r>
            <a:r>
              <a:rPr lang="de-AT" sz="2200" dirty="0" smtClean="0">
                <a:latin typeface="Corbel" panose="020B0503020204020204" pitchFamily="34" charset="0"/>
                <a:sym typeface="Wingdings" panose="05000000000000000000" pitchFamily="2" charset="2"/>
              </a:rPr>
              <a:t> z.B. </a:t>
            </a:r>
            <a:r>
              <a:rPr lang="de-AT" sz="2200" dirty="0" err="1" smtClean="0">
                <a:latin typeface="Corbel" panose="020B0503020204020204" pitchFamily="34" charset="0"/>
              </a:rPr>
              <a:t>Flexport</a:t>
            </a:r>
            <a:r>
              <a:rPr lang="de-AT" sz="2200" dirty="0" smtClean="0">
                <a:latin typeface="Corbel" panose="020B0503020204020204" pitchFamily="34" charset="0"/>
              </a:rPr>
              <a:t>.</a:t>
            </a:r>
          </a:p>
          <a:p>
            <a:pPr marL="0" indent="0">
              <a:buNone/>
            </a:pPr>
            <a:endParaRPr lang="de-AT" sz="1100" dirty="0" smtClean="0">
              <a:latin typeface="Corbel" panose="020B0503020204020204" pitchFamily="34" charset="0"/>
            </a:endParaRPr>
          </a:p>
          <a:p>
            <a:r>
              <a:rPr lang="de-AT" sz="2200" dirty="0" smtClean="0">
                <a:latin typeface="Corbel" panose="020B0503020204020204" pitchFamily="34" charset="0"/>
              </a:rPr>
              <a:t>Anbieten/Nachfragen von Transportdienstleistungen </a:t>
            </a:r>
            <a:r>
              <a:rPr lang="de-AT" sz="2200" dirty="0" smtClean="0">
                <a:latin typeface="Corbel" panose="020B0503020204020204" pitchFamily="34" charset="0"/>
                <a:sym typeface="Wingdings" panose="05000000000000000000" pitchFamily="2" charset="2"/>
              </a:rPr>
              <a:t> </a:t>
            </a:r>
            <a:r>
              <a:rPr lang="de-AT" sz="2200" dirty="0" smtClean="0">
                <a:latin typeface="Corbel" panose="020B0503020204020204" pitchFamily="34" charset="0"/>
              </a:rPr>
              <a:t>national </a:t>
            </a:r>
            <a:r>
              <a:rPr lang="de-AT" sz="2200" dirty="0">
                <a:latin typeface="Corbel" panose="020B0503020204020204" pitchFamily="34" charset="0"/>
              </a:rPr>
              <a:t>oder </a:t>
            </a:r>
            <a:r>
              <a:rPr lang="de-AT" sz="2200" dirty="0" smtClean="0">
                <a:latin typeface="Corbel" panose="020B0503020204020204" pitchFamily="34" charset="0"/>
              </a:rPr>
              <a:t>international.</a:t>
            </a:r>
          </a:p>
          <a:p>
            <a:endParaRPr lang="de-AT" sz="1100" dirty="0">
              <a:latin typeface="Corbel" panose="020B0503020204020204" pitchFamily="34" charset="0"/>
            </a:endParaRPr>
          </a:p>
          <a:p>
            <a:r>
              <a:rPr lang="de-AT" sz="2200" dirty="0" smtClean="0">
                <a:latin typeface="Corbel" panose="020B0503020204020204" pitchFamily="34" charset="0"/>
              </a:rPr>
              <a:t>Realisierung von Skaleneffekten</a:t>
            </a:r>
          </a:p>
          <a:p>
            <a:pPr marL="0" indent="0">
              <a:buNone/>
            </a:pPr>
            <a:endParaRPr lang="de-AT" sz="1100" dirty="0" smtClean="0">
              <a:latin typeface="Corbel" panose="020B0503020204020204" pitchFamily="34" charset="0"/>
            </a:endParaRPr>
          </a:p>
          <a:p>
            <a:r>
              <a:rPr lang="de-AT" sz="2200" dirty="0" smtClean="0">
                <a:latin typeface="Corbel" panose="020B0503020204020204" pitchFamily="34" charset="0"/>
              </a:rPr>
              <a:t>Weitere Services:</a:t>
            </a:r>
          </a:p>
          <a:p>
            <a:pPr lvl="1">
              <a:buFont typeface="Symbol" panose="05050102010706020507" pitchFamily="18" charset="2"/>
              <a:buChar char="-"/>
            </a:pPr>
            <a:r>
              <a:rPr lang="de-AT" sz="1900" dirty="0" smtClean="0">
                <a:latin typeface="Corbel" panose="020B0503020204020204" pitchFamily="34" charset="0"/>
              </a:rPr>
              <a:t>Nachverfolgung </a:t>
            </a:r>
            <a:r>
              <a:rPr lang="de-AT" sz="1900" dirty="0">
                <a:latin typeface="Corbel" panose="020B0503020204020204" pitchFamily="34" charset="0"/>
              </a:rPr>
              <a:t>der Sendung </a:t>
            </a:r>
            <a:endParaRPr lang="de-AT" sz="1900" dirty="0" smtClean="0">
              <a:latin typeface="Corbel" panose="020B0503020204020204" pitchFamily="34" charset="0"/>
            </a:endParaRPr>
          </a:p>
          <a:p>
            <a:pPr lvl="1">
              <a:buFont typeface="Symbol" panose="05050102010706020507" pitchFamily="18" charset="2"/>
              <a:buChar char="-"/>
            </a:pPr>
            <a:r>
              <a:rPr lang="de-AT" sz="1900" dirty="0" smtClean="0">
                <a:latin typeface="Corbel" panose="020B0503020204020204" pitchFamily="34" charset="0"/>
              </a:rPr>
              <a:t>Informationen </a:t>
            </a:r>
            <a:r>
              <a:rPr lang="de-AT" sz="1900" dirty="0">
                <a:latin typeface="Corbel" panose="020B0503020204020204" pitchFamily="34" charset="0"/>
              </a:rPr>
              <a:t>bei </a:t>
            </a:r>
            <a:r>
              <a:rPr lang="de-AT" sz="1900" dirty="0" smtClean="0">
                <a:latin typeface="Corbel" panose="020B0503020204020204" pitchFamily="34" charset="0"/>
              </a:rPr>
              <a:t>Störungen.</a:t>
            </a:r>
          </a:p>
          <a:p>
            <a:endParaRPr lang="de-AT" sz="1100" dirty="0">
              <a:latin typeface="Corbel" panose="020B0503020204020204" pitchFamily="34" charset="0"/>
            </a:endParaRPr>
          </a:p>
          <a:p>
            <a:r>
              <a:rPr lang="de-AT" sz="2200" dirty="0" smtClean="0">
                <a:latin typeface="Corbel" panose="020B0503020204020204" pitchFamily="34" charset="0"/>
              </a:rPr>
              <a:t>Hindernis:</a:t>
            </a:r>
          </a:p>
          <a:p>
            <a:pPr lvl="1">
              <a:buFont typeface="Symbol" panose="05050102010706020507" pitchFamily="18" charset="2"/>
              <a:buChar char="-"/>
            </a:pPr>
            <a:r>
              <a:rPr lang="de-AT" sz="1900" dirty="0" smtClean="0">
                <a:latin typeface="Corbel" panose="020B0503020204020204" pitchFamily="34" charset="0"/>
              </a:rPr>
              <a:t>Nutzen muss Aufwand überwiegen</a:t>
            </a:r>
          </a:p>
          <a:p>
            <a:pPr lvl="1">
              <a:buFont typeface="Symbol" panose="05050102010706020507" pitchFamily="18" charset="2"/>
              <a:buChar char="-"/>
            </a:pPr>
            <a:r>
              <a:rPr lang="de-AT" sz="1900" dirty="0" smtClean="0">
                <a:latin typeface="Corbel" panose="020B0503020204020204" pitchFamily="34" charset="0"/>
              </a:rPr>
              <a:t>Transparenz entlang der gesamten Supply Chain notwendig </a:t>
            </a:r>
            <a:endParaRPr lang="de-AT" sz="1900" dirty="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spTree>
    <p:extLst>
      <p:ext uri="{BB962C8B-B14F-4D97-AF65-F5344CB8AC3E}">
        <p14:creationId xmlns:p14="http://schemas.microsoft.com/office/powerpoint/2010/main" val="3129548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6" name="Inhaltsplatzhalter 5"/>
          <p:cNvSpPr>
            <a:spLocks noGrp="1"/>
          </p:cNvSpPr>
          <p:nvPr>
            <p:ph idx="1"/>
          </p:nvPr>
        </p:nvSpPr>
        <p:spPr>
          <a:xfrm>
            <a:off x="457200" y="1700808"/>
            <a:ext cx="4182441" cy="4968552"/>
          </a:xfrm>
        </p:spPr>
        <p:txBody>
          <a:bodyPr/>
          <a:lstStyle/>
          <a:p>
            <a:pPr marL="0" indent="0">
              <a:buNone/>
            </a:pPr>
            <a:r>
              <a:rPr lang="de-AT" u="sng" dirty="0" smtClean="0">
                <a:latin typeface="Corbel" panose="020B0503020204020204" pitchFamily="34" charset="0"/>
              </a:rPr>
              <a:t>Praxisbeispiel:</a:t>
            </a:r>
          </a:p>
          <a:p>
            <a:r>
              <a:rPr lang="de-DE" sz="2000" b="1" dirty="0" err="1" smtClean="0">
                <a:latin typeface="Corbel" panose="020B0503020204020204" pitchFamily="34" charset="0"/>
              </a:rPr>
              <a:t>Bargelink</a:t>
            </a:r>
            <a:r>
              <a:rPr lang="de-DE" sz="2000" b="1" dirty="0">
                <a:latin typeface="Corbel" panose="020B0503020204020204" pitchFamily="34" charset="0"/>
              </a:rPr>
              <a:t/>
            </a:r>
            <a:br>
              <a:rPr lang="de-DE" sz="2000" b="1" dirty="0">
                <a:latin typeface="Corbel" panose="020B0503020204020204" pitchFamily="34" charset="0"/>
              </a:rPr>
            </a:br>
            <a:r>
              <a:rPr lang="de-DE" sz="1800" dirty="0">
                <a:latin typeface="Corbel" panose="020B0503020204020204" pitchFamily="34" charset="0"/>
              </a:rPr>
              <a:t>Angebot von Ladungen und freien Kapazitäten</a:t>
            </a:r>
            <a:endParaRPr lang="de-AT" sz="2000" dirty="0">
              <a:latin typeface="Corbel" panose="020B0503020204020204" pitchFamily="34" charset="0"/>
            </a:endParaRPr>
          </a:p>
          <a:p>
            <a:r>
              <a:rPr lang="de-DE" sz="2000" b="1" dirty="0" err="1" smtClean="0">
                <a:latin typeface="Corbel" panose="020B0503020204020204" pitchFamily="34" charset="0"/>
              </a:rPr>
              <a:t>CargoPlattform</a:t>
            </a:r>
            <a:r>
              <a:rPr lang="de-DE" sz="2000" b="1" dirty="0">
                <a:latin typeface="Corbel" panose="020B0503020204020204" pitchFamily="34" charset="0"/>
              </a:rPr>
              <a:t/>
            </a:r>
            <a:br>
              <a:rPr lang="de-DE" sz="2000" b="1" dirty="0">
                <a:latin typeface="Corbel" panose="020B0503020204020204" pitchFamily="34" charset="0"/>
              </a:rPr>
            </a:br>
            <a:r>
              <a:rPr lang="de-DE" sz="1800" dirty="0">
                <a:latin typeface="Corbel" panose="020B0503020204020204" pitchFamily="34" charset="0"/>
                <a:ea typeface="Calibri" panose="020F0502020204030204" pitchFamily="34" charset="0"/>
              </a:rPr>
              <a:t>Synergieeffekte zwischen Schiene und Binnenwasserstraße </a:t>
            </a:r>
            <a:endParaRPr lang="de-DE" sz="2000" b="1" dirty="0">
              <a:latin typeface="Corbel" panose="020B0503020204020204" pitchFamily="34" charset="0"/>
            </a:endParaRPr>
          </a:p>
          <a:p>
            <a:pPr marL="0" indent="0">
              <a:buNone/>
            </a:pPr>
            <a:endParaRPr lang="de-DE" b="1" dirty="0">
              <a:latin typeface="Corbel" panose="020B0503020204020204" pitchFamily="34" charset="0"/>
            </a:endParaRPr>
          </a:p>
          <a:p>
            <a:pPr marL="0" indent="0">
              <a:buNone/>
            </a:pPr>
            <a:endParaRPr lang="de-AT" u="sng" dirty="0">
              <a:latin typeface="Corbel" panose="020B0503020204020204" pitchFamily="34" charset="0"/>
            </a:endParaRPr>
          </a:p>
          <a:p>
            <a:pPr marL="0" indent="0">
              <a:buNone/>
            </a:pPr>
            <a:endParaRPr lang="de-AT" u="sng" dirty="0" smtClean="0">
              <a:latin typeface="Corbel" panose="020B0503020204020204" pitchFamily="34" charset="0"/>
            </a:endParaRPr>
          </a:p>
          <a:p>
            <a:pPr marL="0" indent="0">
              <a:buNone/>
            </a:pPr>
            <a:endParaRPr lang="de-AT" dirty="0" smtClean="0">
              <a:latin typeface="Corbel" panose="020B0503020204020204" pitchFamily="34" charset="0"/>
            </a:endParaRPr>
          </a:p>
          <a:p>
            <a:pPr marL="0" indent="0">
              <a:buNone/>
            </a:pPr>
            <a:endParaRPr lang="de-AT" dirty="0">
              <a:latin typeface="Corbel" panose="020B0503020204020204" pitchFamily="34" charset="0"/>
            </a:endParaRPr>
          </a:p>
        </p:txBody>
      </p:sp>
      <p:pic>
        <p:nvPicPr>
          <p:cNvPr id="3" name="Grafik 2"/>
          <p:cNvPicPr>
            <a:picLocks noChangeAspect="1"/>
          </p:cNvPicPr>
          <p:nvPr/>
        </p:nvPicPr>
        <p:blipFill>
          <a:blip r:embed="rId3"/>
          <a:stretch>
            <a:fillRect/>
          </a:stretch>
        </p:blipFill>
        <p:spPr>
          <a:xfrm>
            <a:off x="4499992" y="1916832"/>
            <a:ext cx="4504359" cy="1997239"/>
          </a:xfrm>
          <a:prstGeom prst="rect">
            <a:avLst/>
          </a:prstGeom>
        </p:spPr>
      </p:pic>
      <p:pic>
        <p:nvPicPr>
          <p:cNvPr id="8" name="Grafik 7"/>
          <p:cNvPicPr>
            <a:picLocks noChangeAspect="1"/>
          </p:cNvPicPr>
          <p:nvPr/>
        </p:nvPicPr>
        <p:blipFill>
          <a:blip r:embed="rId4"/>
          <a:stretch>
            <a:fillRect/>
          </a:stretch>
        </p:blipFill>
        <p:spPr>
          <a:xfrm>
            <a:off x="683568" y="4219615"/>
            <a:ext cx="4472733" cy="2179988"/>
          </a:xfrm>
          <a:prstGeom prst="rect">
            <a:avLst/>
          </a:prstGeom>
        </p:spPr>
      </p:pic>
      <p:sp>
        <p:nvSpPr>
          <p:cNvPr id="10" name="Titel 1"/>
          <p:cNvSpPr>
            <a:spLocks noGrp="1"/>
          </p:cNvSpPr>
          <p:nvPr>
            <p:ph type="title"/>
          </p:nvPr>
        </p:nvSpPr>
        <p:spPr>
          <a:xfrm>
            <a:off x="457200" y="404664"/>
            <a:ext cx="7427168" cy="990600"/>
          </a:xfrm>
        </p:spPr>
        <p:txBody>
          <a:bodyPr>
            <a:normAutofit/>
          </a:bodyPr>
          <a:lstStyle/>
          <a:p>
            <a:r>
              <a:rPr lang="de-AT" dirty="0" smtClean="0">
                <a:latin typeface="Corbel" panose="020B0503020204020204" pitchFamily="34" charset="0"/>
              </a:rPr>
              <a:t>Buchungs- </a:t>
            </a:r>
            <a:r>
              <a:rPr lang="de-AT" dirty="0">
                <a:latin typeface="Corbel" panose="020B0503020204020204" pitchFamily="34" charset="0"/>
              </a:rPr>
              <a:t>und Optimierungsplattformen</a:t>
            </a:r>
            <a:r>
              <a:rPr lang="de-AT" sz="2400" b="0" dirty="0">
                <a:latin typeface="Corbel" panose="020B0503020204020204" pitchFamily="34" charset="0"/>
              </a:rPr>
              <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spTree>
    <p:extLst>
      <p:ext uri="{BB962C8B-B14F-4D97-AF65-F5344CB8AC3E}">
        <p14:creationId xmlns:p14="http://schemas.microsoft.com/office/powerpoint/2010/main" val="885955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
        <p:nvSpPr>
          <p:cNvPr id="6" name="Inhaltsplatzhalter 5"/>
          <p:cNvSpPr>
            <a:spLocks noGrp="1"/>
          </p:cNvSpPr>
          <p:nvPr>
            <p:ph idx="1"/>
          </p:nvPr>
        </p:nvSpPr>
        <p:spPr>
          <a:xfrm>
            <a:off x="457200" y="1700808"/>
            <a:ext cx="8435280" cy="4968552"/>
          </a:xfrm>
        </p:spPr>
        <p:txBody>
          <a:bodyPr/>
          <a:lstStyle/>
          <a:p>
            <a:pPr marL="0" indent="0">
              <a:buNone/>
            </a:pPr>
            <a:r>
              <a:rPr lang="de-AT" u="sng" dirty="0" smtClean="0">
                <a:latin typeface="Corbel" panose="020B0503020204020204" pitchFamily="34" charset="0"/>
              </a:rPr>
              <a:t>Praxisbeispiel:</a:t>
            </a:r>
          </a:p>
          <a:p>
            <a:r>
              <a:rPr lang="de-DE" sz="2000" b="1" dirty="0">
                <a:latin typeface="Corbel" panose="020B0503020204020204" pitchFamily="34" charset="0"/>
              </a:rPr>
              <a:t>Imperial </a:t>
            </a:r>
            <a:r>
              <a:rPr lang="de-DE" sz="2000" b="1" dirty="0" err="1">
                <a:latin typeface="Corbel" panose="020B0503020204020204" pitchFamily="34" charset="0"/>
              </a:rPr>
              <a:t>Freight</a:t>
            </a:r>
            <a:r>
              <a:rPr lang="de-DE" sz="2000" b="1" dirty="0">
                <a:latin typeface="Corbel" panose="020B0503020204020204" pitchFamily="34" charset="0"/>
              </a:rPr>
              <a:t> Management System (IFMS)</a:t>
            </a:r>
            <a:br>
              <a:rPr lang="de-DE" sz="2000" b="1" dirty="0">
                <a:latin typeface="Corbel" panose="020B0503020204020204" pitchFamily="34" charset="0"/>
              </a:rPr>
            </a:br>
            <a:r>
              <a:rPr lang="de-DE" sz="1800" dirty="0">
                <a:latin typeface="Corbel" panose="020B0503020204020204" pitchFamily="34" charset="0"/>
              </a:rPr>
              <a:t>Anbieten des Schiffsraum eines Binnenschiffs </a:t>
            </a:r>
            <a:r>
              <a:rPr lang="de-DE" sz="1800" dirty="0">
                <a:latin typeface="Corbel" panose="020B0503020204020204" pitchFamily="34" charset="0"/>
                <a:sym typeface="Wingdings" panose="05000000000000000000" pitchFamily="2" charset="2"/>
              </a:rPr>
              <a:t></a:t>
            </a:r>
            <a:r>
              <a:rPr lang="de-DE" sz="1800" dirty="0">
                <a:latin typeface="Corbel" panose="020B0503020204020204" pitchFamily="34" charset="0"/>
              </a:rPr>
              <a:t> Bündelung von Ladungen </a:t>
            </a:r>
            <a:endParaRPr lang="de-DE" sz="2000" b="1" dirty="0">
              <a:latin typeface="Corbel" panose="020B0503020204020204" pitchFamily="34" charset="0"/>
            </a:endParaRPr>
          </a:p>
          <a:p>
            <a:pPr marL="0" indent="0">
              <a:buNone/>
            </a:pPr>
            <a:endParaRPr lang="de-DE" b="1" dirty="0">
              <a:latin typeface="Corbel" panose="020B0503020204020204" pitchFamily="34" charset="0"/>
            </a:endParaRPr>
          </a:p>
          <a:p>
            <a:pPr marL="0" indent="0">
              <a:buNone/>
            </a:pPr>
            <a:endParaRPr lang="de-AT" u="sng" dirty="0">
              <a:latin typeface="Corbel" panose="020B0503020204020204" pitchFamily="34" charset="0"/>
            </a:endParaRPr>
          </a:p>
          <a:p>
            <a:pPr marL="0" indent="0">
              <a:buNone/>
            </a:pPr>
            <a:endParaRPr lang="de-AT" u="sng" dirty="0" smtClean="0">
              <a:latin typeface="Corbel" panose="020B0503020204020204" pitchFamily="34" charset="0"/>
            </a:endParaRPr>
          </a:p>
          <a:p>
            <a:pPr marL="0" indent="0">
              <a:buNone/>
            </a:pPr>
            <a:endParaRPr lang="de-AT" dirty="0" smtClean="0">
              <a:latin typeface="Corbel" panose="020B0503020204020204" pitchFamily="34" charset="0"/>
            </a:endParaRPr>
          </a:p>
          <a:p>
            <a:pPr marL="0" indent="0">
              <a:buNone/>
            </a:pPr>
            <a:endParaRPr lang="de-AT" dirty="0">
              <a:latin typeface="Corbel" panose="020B0503020204020204" pitchFamily="34" charset="0"/>
            </a:endParaRPr>
          </a:p>
        </p:txBody>
      </p:sp>
      <p:pic>
        <p:nvPicPr>
          <p:cNvPr id="7" name="Grafik 6"/>
          <p:cNvPicPr>
            <a:picLocks noChangeAspect="1"/>
          </p:cNvPicPr>
          <p:nvPr/>
        </p:nvPicPr>
        <p:blipFill>
          <a:blip r:embed="rId3"/>
          <a:stretch>
            <a:fillRect/>
          </a:stretch>
        </p:blipFill>
        <p:spPr>
          <a:xfrm>
            <a:off x="869616" y="2984500"/>
            <a:ext cx="7266956" cy="3460080"/>
          </a:xfrm>
          <a:prstGeom prst="rect">
            <a:avLst/>
          </a:prstGeom>
        </p:spPr>
      </p:pic>
      <p:sp>
        <p:nvSpPr>
          <p:cNvPr id="10" name="Titel 1"/>
          <p:cNvSpPr>
            <a:spLocks noGrp="1"/>
          </p:cNvSpPr>
          <p:nvPr>
            <p:ph type="title"/>
          </p:nvPr>
        </p:nvSpPr>
        <p:spPr>
          <a:xfrm>
            <a:off x="457200" y="404664"/>
            <a:ext cx="7427168" cy="990600"/>
          </a:xfrm>
        </p:spPr>
        <p:txBody>
          <a:bodyPr>
            <a:normAutofit/>
          </a:bodyPr>
          <a:lstStyle/>
          <a:p>
            <a:r>
              <a:rPr lang="de-AT" dirty="0" smtClean="0">
                <a:latin typeface="Corbel" panose="020B0503020204020204" pitchFamily="34" charset="0"/>
              </a:rPr>
              <a:t>Buchungs- </a:t>
            </a:r>
            <a:r>
              <a:rPr lang="de-AT" dirty="0">
                <a:latin typeface="Corbel" panose="020B0503020204020204" pitchFamily="34" charset="0"/>
              </a:rPr>
              <a:t>und Optimierungsplattformen</a:t>
            </a:r>
            <a:r>
              <a:rPr lang="de-AT" sz="2400" b="0" dirty="0">
                <a:latin typeface="Corbel" panose="020B0503020204020204" pitchFamily="34" charset="0"/>
              </a:rPr>
              <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spTree>
    <p:extLst>
      <p:ext uri="{BB962C8B-B14F-4D97-AF65-F5344CB8AC3E}">
        <p14:creationId xmlns:p14="http://schemas.microsoft.com/office/powerpoint/2010/main" val="3247665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
        <p:nvSpPr>
          <p:cNvPr id="6" name="Inhaltsplatzhalter 5"/>
          <p:cNvSpPr>
            <a:spLocks noGrp="1"/>
          </p:cNvSpPr>
          <p:nvPr>
            <p:ph idx="1"/>
          </p:nvPr>
        </p:nvSpPr>
        <p:spPr>
          <a:xfrm>
            <a:off x="457200" y="1700808"/>
            <a:ext cx="8435280" cy="4968552"/>
          </a:xfrm>
        </p:spPr>
        <p:txBody>
          <a:bodyPr/>
          <a:lstStyle/>
          <a:p>
            <a:pPr marL="0" indent="0">
              <a:buNone/>
            </a:pPr>
            <a:r>
              <a:rPr lang="de-AT" u="sng" dirty="0" smtClean="0">
                <a:latin typeface="Corbel" panose="020B0503020204020204" pitchFamily="34" charset="0"/>
              </a:rPr>
              <a:t>Praxisbeispiel:</a:t>
            </a:r>
          </a:p>
          <a:p>
            <a:r>
              <a:rPr lang="de-DE" sz="2000" b="1" dirty="0" err="1" smtClean="0">
                <a:latin typeface="Corbel" panose="020B0503020204020204" pitchFamily="34" charset="0"/>
              </a:rPr>
              <a:t>FreightHub</a:t>
            </a:r>
            <a:endParaRPr lang="de-DE" sz="2000" b="1" dirty="0">
              <a:latin typeface="Corbel" panose="020B0503020204020204" pitchFamily="34" charset="0"/>
            </a:endParaRPr>
          </a:p>
          <a:p>
            <a:pPr lvl="1">
              <a:buFont typeface="Symbol" panose="05050102010706020507" pitchFamily="18" charset="2"/>
              <a:buChar char="-"/>
            </a:pPr>
            <a:r>
              <a:rPr lang="de-DE" sz="1800" dirty="0" smtClean="0">
                <a:latin typeface="Corbel" panose="020B0503020204020204" pitchFamily="34" charset="0"/>
              </a:rPr>
              <a:t>Transportplanung </a:t>
            </a:r>
            <a:r>
              <a:rPr lang="de-DE" sz="1800" dirty="0">
                <a:latin typeface="Corbel" panose="020B0503020204020204" pitchFamily="34" charset="0"/>
                <a:sym typeface="Wingdings" panose="05000000000000000000" pitchFamily="2" charset="2"/>
              </a:rPr>
              <a:t></a:t>
            </a:r>
            <a:r>
              <a:rPr lang="de-DE" sz="1800" dirty="0">
                <a:latin typeface="Corbel" panose="020B0503020204020204" pitchFamily="34" charset="0"/>
              </a:rPr>
              <a:t> Kunde hat die Möglichkeit sich für einen bestimmten Transport mit vorgegebenen Akteuren zu </a:t>
            </a:r>
            <a:r>
              <a:rPr lang="de-DE" sz="1800" dirty="0" smtClean="0">
                <a:latin typeface="Corbel" panose="020B0503020204020204" pitchFamily="34" charset="0"/>
              </a:rPr>
              <a:t>entscheiden</a:t>
            </a:r>
            <a:endParaRPr lang="de-AT" sz="1800" dirty="0">
              <a:latin typeface="Corbel" panose="020B0503020204020204" pitchFamily="34" charset="0"/>
            </a:endParaRPr>
          </a:p>
          <a:p>
            <a:pPr lvl="1">
              <a:buFont typeface="Symbol" panose="05050102010706020507" pitchFamily="18" charset="2"/>
              <a:buChar char="-"/>
            </a:pPr>
            <a:r>
              <a:rPr lang="de-DE" sz="1800" dirty="0" smtClean="0">
                <a:latin typeface="Corbel" panose="020B0503020204020204" pitchFamily="34" charset="0"/>
              </a:rPr>
              <a:t>Nachverfolgung </a:t>
            </a:r>
            <a:r>
              <a:rPr lang="de-DE" sz="1800" dirty="0">
                <a:latin typeface="Corbel" panose="020B0503020204020204" pitchFamily="34" charset="0"/>
              </a:rPr>
              <a:t>der </a:t>
            </a:r>
            <a:r>
              <a:rPr lang="de-DE" sz="1800" dirty="0" smtClean="0">
                <a:latin typeface="Corbel" panose="020B0503020204020204" pitchFamily="34" charset="0"/>
              </a:rPr>
              <a:t>Sendung</a:t>
            </a:r>
            <a:endParaRPr lang="de-AT" sz="1800" dirty="0">
              <a:latin typeface="Corbel" panose="020B0503020204020204" pitchFamily="34" charset="0"/>
            </a:endParaRPr>
          </a:p>
          <a:p>
            <a:pPr lvl="1">
              <a:buFont typeface="Symbol" panose="05050102010706020507" pitchFamily="18" charset="2"/>
              <a:buChar char="-"/>
            </a:pPr>
            <a:r>
              <a:rPr lang="de-DE" sz="1800" dirty="0" smtClean="0">
                <a:latin typeface="Corbel" panose="020B0503020204020204" pitchFamily="34" charset="0"/>
              </a:rPr>
              <a:t>Weitere </a:t>
            </a:r>
            <a:r>
              <a:rPr lang="de-DE" sz="1800" dirty="0">
                <a:latin typeface="Corbel" panose="020B0503020204020204" pitchFamily="34" charset="0"/>
              </a:rPr>
              <a:t>Services </a:t>
            </a:r>
            <a:r>
              <a:rPr lang="de-DE" sz="1800" dirty="0">
                <a:latin typeface="Corbel" panose="020B0503020204020204" pitchFamily="34" charset="0"/>
                <a:sym typeface="Wingdings" panose="05000000000000000000" pitchFamily="2" charset="2"/>
              </a:rPr>
              <a:t></a:t>
            </a:r>
            <a:r>
              <a:rPr lang="de-DE" sz="1800" dirty="0">
                <a:latin typeface="Corbel" panose="020B0503020204020204" pitchFamily="34" charset="0"/>
              </a:rPr>
              <a:t> Verzollung</a:t>
            </a:r>
            <a:endParaRPr lang="de-AT" sz="1800" dirty="0">
              <a:latin typeface="Corbel" panose="020B0503020204020204" pitchFamily="34" charset="0"/>
            </a:endParaRPr>
          </a:p>
          <a:p>
            <a:pPr marL="0" indent="0">
              <a:buNone/>
            </a:pPr>
            <a:endParaRPr lang="de-DE" b="1" dirty="0">
              <a:latin typeface="Corbel" panose="020B0503020204020204" pitchFamily="34" charset="0"/>
            </a:endParaRPr>
          </a:p>
          <a:p>
            <a:pPr marL="0" indent="0">
              <a:buNone/>
            </a:pPr>
            <a:endParaRPr lang="de-AT" u="sng" dirty="0">
              <a:latin typeface="Corbel" panose="020B0503020204020204" pitchFamily="34" charset="0"/>
            </a:endParaRPr>
          </a:p>
          <a:p>
            <a:pPr marL="0" indent="0">
              <a:buNone/>
            </a:pPr>
            <a:endParaRPr lang="de-AT" u="sng" dirty="0" smtClean="0">
              <a:latin typeface="Corbel" panose="020B0503020204020204" pitchFamily="34" charset="0"/>
            </a:endParaRPr>
          </a:p>
          <a:p>
            <a:pPr marL="0" indent="0">
              <a:buNone/>
            </a:pPr>
            <a:endParaRPr lang="de-AT" dirty="0" smtClean="0">
              <a:latin typeface="Corbel" panose="020B0503020204020204" pitchFamily="34" charset="0"/>
            </a:endParaRPr>
          </a:p>
          <a:p>
            <a:pPr marL="0" indent="0">
              <a:buNone/>
            </a:pPr>
            <a:endParaRPr lang="de-AT" dirty="0">
              <a:latin typeface="Corbel" panose="020B0503020204020204" pitchFamily="34" charset="0"/>
            </a:endParaRPr>
          </a:p>
        </p:txBody>
      </p:sp>
      <p:pic>
        <p:nvPicPr>
          <p:cNvPr id="3" name="Grafik 2"/>
          <p:cNvPicPr>
            <a:picLocks noChangeAspect="1"/>
          </p:cNvPicPr>
          <p:nvPr/>
        </p:nvPicPr>
        <p:blipFill>
          <a:blip r:embed="rId3"/>
          <a:stretch>
            <a:fillRect/>
          </a:stretch>
        </p:blipFill>
        <p:spPr>
          <a:xfrm>
            <a:off x="1846777" y="3748311"/>
            <a:ext cx="5490472" cy="2696269"/>
          </a:xfrm>
          <a:prstGeom prst="rect">
            <a:avLst/>
          </a:prstGeom>
        </p:spPr>
      </p:pic>
      <p:sp>
        <p:nvSpPr>
          <p:cNvPr id="9" name="Titel 1"/>
          <p:cNvSpPr>
            <a:spLocks noGrp="1"/>
          </p:cNvSpPr>
          <p:nvPr>
            <p:ph type="title"/>
          </p:nvPr>
        </p:nvSpPr>
        <p:spPr>
          <a:xfrm>
            <a:off x="457200" y="404664"/>
            <a:ext cx="7427168" cy="990600"/>
          </a:xfrm>
        </p:spPr>
        <p:txBody>
          <a:bodyPr>
            <a:normAutofit/>
          </a:bodyPr>
          <a:lstStyle/>
          <a:p>
            <a:r>
              <a:rPr lang="de-AT" dirty="0" smtClean="0">
                <a:latin typeface="Corbel" panose="020B0503020204020204" pitchFamily="34" charset="0"/>
              </a:rPr>
              <a:t>Buchungs- </a:t>
            </a:r>
            <a:r>
              <a:rPr lang="de-AT" dirty="0">
                <a:latin typeface="Corbel" panose="020B0503020204020204" pitchFamily="34" charset="0"/>
              </a:rPr>
              <a:t>und Optimierungsplattformen</a:t>
            </a:r>
            <a:r>
              <a:rPr lang="de-AT" sz="2400" b="0" dirty="0">
                <a:latin typeface="Corbel" panose="020B0503020204020204" pitchFamily="34" charset="0"/>
              </a:rPr>
              <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spTree>
    <p:extLst>
      <p:ext uri="{BB962C8B-B14F-4D97-AF65-F5344CB8AC3E}">
        <p14:creationId xmlns:p14="http://schemas.microsoft.com/office/powerpoint/2010/main" val="33150105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sp>
        <p:nvSpPr>
          <p:cNvPr id="6" name="Inhaltsplatzhalter 5"/>
          <p:cNvSpPr>
            <a:spLocks noGrp="1"/>
          </p:cNvSpPr>
          <p:nvPr>
            <p:ph idx="1"/>
          </p:nvPr>
        </p:nvSpPr>
        <p:spPr>
          <a:xfrm>
            <a:off x="457200" y="1700808"/>
            <a:ext cx="8435280" cy="4968552"/>
          </a:xfrm>
        </p:spPr>
        <p:txBody>
          <a:bodyPr/>
          <a:lstStyle/>
          <a:p>
            <a:pPr marL="0" indent="0">
              <a:buNone/>
            </a:pPr>
            <a:r>
              <a:rPr lang="de-AT" u="sng" dirty="0" smtClean="0">
                <a:latin typeface="Corbel" panose="020B0503020204020204" pitchFamily="34" charset="0"/>
              </a:rPr>
              <a:t>Praxisbeispiel:</a:t>
            </a:r>
          </a:p>
          <a:p>
            <a:r>
              <a:rPr lang="de-DE" sz="2000" b="1" dirty="0" err="1">
                <a:latin typeface="Corbel" panose="020B0503020204020204" pitchFamily="34" charset="0"/>
              </a:rPr>
              <a:t>Uship</a:t>
            </a:r>
            <a:r>
              <a:rPr lang="de-DE" sz="2000" b="1" dirty="0">
                <a:latin typeface="Corbel" panose="020B0503020204020204" pitchFamily="34" charset="0"/>
              </a:rPr>
              <a:t/>
            </a:r>
            <a:br>
              <a:rPr lang="de-DE" sz="2000" b="1" dirty="0">
                <a:latin typeface="Corbel" panose="020B0503020204020204" pitchFamily="34" charset="0"/>
              </a:rPr>
            </a:br>
            <a:r>
              <a:rPr lang="de-AT" sz="1800" dirty="0">
                <a:latin typeface="Corbel" panose="020B0503020204020204" pitchFamily="34" charset="0"/>
              </a:rPr>
              <a:t>O</a:t>
            </a:r>
            <a:r>
              <a:rPr lang="de-AT" sz="1800" dirty="0" smtClean="0">
                <a:latin typeface="Corbel" panose="020B0503020204020204" pitchFamily="34" charset="0"/>
              </a:rPr>
              <a:t>nline </a:t>
            </a:r>
            <a:r>
              <a:rPr lang="de-AT" sz="1800" dirty="0">
                <a:latin typeface="Corbel" panose="020B0503020204020204" pitchFamily="34" charset="0"/>
              </a:rPr>
              <a:t>Markplatz um Transportleistungen anzubieten  oder nachzufragen</a:t>
            </a:r>
            <a:br>
              <a:rPr lang="de-AT" sz="1800" dirty="0">
                <a:latin typeface="Corbel" panose="020B0503020204020204" pitchFamily="34" charset="0"/>
              </a:rPr>
            </a:br>
            <a:r>
              <a:rPr lang="de-AT" sz="1800" dirty="0">
                <a:latin typeface="Corbel" panose="020B0503020204020204" pitchFamily="34" charset="0"/>
              </a:rPr>
              <a:t>Fokus </a:t>
            </a:r>
            <a:r>
              <a:rPr lang="de-AT" sz="1800" dirty="0">
                <a:latin typeface="Corbel" panose="020B0503020204020204" pitchFamily="34" charset="0"/>
                <a:sym typeface="Wingdings" panose="05000000000000000000" pitchFamily="2" charset="2"/>
              </a:rPr>
              <a:t></a:t>
            </a:r>
            <a:r>
              <a:rPr lang="de-AT" sz="1800" dirty="0">
                <a:latin typeface="Corbel" panose="020B0503020204020204" pitchFamily="34" charset="0"/>
              </a:rPr>
              <a:t> LKW </a:t>
            </a:r>
          </a:p>
          <a:p>
            <a:pPr marL="0" indent="0">
              <a:buNone/>
            </a:pPr>
            <a:endParaRPr lang="de-DE" b="1" dirty="0">
              <a:latin typeface="Corbel" panose="020B0503020204020204" pitchFamily="34" charset="0"/>
            </a:endParaRPr>
          </a:p>
          <a:p>
            <a:pPr marL="0" indent="0">
              <a:buNone/>
            </a:pPr>
            <a:endParaRPr lang="de-AT" u="sng" dirty="0">
              <a:latin typeface="Corbel" panose="020B0503020204020204" pitchFamily="34" charset="0"/>
            </a:endParaRPr>
          </a:p>
          <a:p>
            <a:pPr marL="0" indent="0">
              <a:buNone/>
            </a:pPr>
            <a:endParaRPr lang="de-AT" u="sng" dirty="0" smtClean="0">
              <a:latin typeface="Corbel" panose="020B0503020204020204" pitchFamily="34" charset="0"/>
            </a:endParaRPr>
          </a:p>
          <a:p>
            <a:pPr marL="0" indent="0">
              <a:buNone/>
            </a:pPr>
            <a:endParaRPr lang="de-AT" dirty="0" smtClean="0">
              <a:latin typeface="Corbel" panose="020B0503020204020204" pitchFamily="34" charset="0"/>
            </a:endParaRPr>
          </a:p>
          <a:p>
            <a:pPr marL="0" indent="0">
              <a:buNone/>
            </a:pPr>
            <a:endParaRPr lang="de-AT" dirty="0">
              <a:latin typeface="Corbel" panose="020B0503020204020204" pitchFamily="34" charset="0"/>
            </a:endParaRPr>
          </a:p>
        </p:txBody>
      </p:sp>
      <p:pic>
        <p:nvPicPr>
          <p:cNvPr id="7" name="Grafik 6"/>
          <p:cNvPicPr>
            <a:picLocks noChangeAspect="1"/>
          </p:cNvPicPr>
          <p:nvPr/>
        </p:nvPicPr>
        <p:blipFill>
          <a:blip r:embed="rId3"/>
          <a:stretch>
            <a:fillRect/>
          </a:stretch>
        </p:blipFill>
        <p:spPr>
          <a:xfrm>
            <a:off x="743519" y="3173372"/>
            <a:ext cx="6852817" cy="3166804"/>
          </a:xfrm>
          <a:prstGeom prst="rect">
            <a:avLst/>
          </a:prstGeom>
        </p:spPr>
      </p:pic>
      <p:sp>
        <p:nvSpPr>
          <p:cNvPr id="9" name="Titel 1"/>
          <p:cNvSpPr>
            <a:spLocks noGrp="1"/>
          </p:cNvSpPr>
          <p:nvPr>
            <p:ph type="title"/>
          </p:nvPr>
        </p:nvSpPr>
        <p:spPr>
          <a:xfrm>
            <a:off x="457200" y="404664"/>
            <a:ext cx="7427168" cy="990600"/>
          </a:xfrm>
        </p:spPr>
        <p:txBody>
          <a:bodyPr>
            <a:normAutofit/>
          </a:bodyPr>
          <a:lstStyle/>
          <a:p>
            <a:r>
              <a:rPr lang="de-AT" dirty="0" smtClean="0">
                <a:latin typeface="Corbel" panose="020B0503020204020204" pitchFamily="34" charset="0"/>
              </a:rPr>
              <a:t>Buchungs- </a:t>
            </a:r>
            <a:r>
              <a:rPr lang="de-AT" dirty="0">
                <a:latin typeface="Corbel" panose="020B0503020204020204" pitchFamily="34" charset="0"/>
              </a:rPr>
              <a:t>und Optimierungsplattformen</a:t>
            </a:r>
            <a:r>
              <a:rPr lang="de-AT" sz="2400" b="0" dirty="0">
                <a:latin typeface="Corbel" panose="020B0503020204020204" pitchFamily="34" charset="0"/>
              </a:rPr>
              <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spTree>
    <p:extLst>
      <p:ext uri="{BB962C8B-B14F-4D97-AF65-F5344CB8AC3E}">
        <p14:creationId xmlns:p14="http://schemas.microsoft.com/office/powerpoint/2010/main" val="2078254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779096" cy="990600"/>
          </a:xfrm>
        </p:spPr>
        <p:txBody>
          <a:bodyPr>
            <a:normAutofit/>
          </a:bodyPr>
          <a:lstStyle/>
          <a:p>
            <a:r>
              <a:rPr lang="de-AT" dirty="0" smtClean="0">
                <a:latin typeface="Corbel" panose="020B0503020204020204" pitchFamily="34" charset="0"/>
              </a:rPr>
              <a:t>Big </a:t>
            </a:r>
            <a:r>
              <a:rPr lang="de-AT" dirty="0">
                <a:latin typeface="Corbel" panose="020B0503020204020204" pitchFamily="34" charset="0"/>
              </a:rPr>
              <a:t>Data </a:t>
            </a:r>
            <a:r>
              <a:rPr lang="de-AT" dirty="0" smtClean="0">
                <a:latin typeface="Corbel" panose="020B0503020204020204" pitchFamily="34" charset="0"/>
              </a:rPr>
              <a:t>Manipulators</a:t>
            </a:r>
            <a:r>
              <a:rPr lang="de-AT" sz="2400" b="0" dirty="0">
                <a:latin typeface="Corbel" panose="020B0503020204020204" pitchFamily="34" charset="0"/>
              </a:rPr>
              <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sp>
        <p:nvSpPr>
          <p:cNvPr id="3" name="Inhaltsplatzhalter 2"/>
          <p:cNvSpPr>
            <a:spLocks noGrp="1"/>
          </p:cNvSpPr>
          <p:nvPr>
            <p:ph idx="1"/>
          </p:nvPr>
        </p:nvSpPr>
        <p:spPr>
          <a:xfrm>
            <a:off x="457200" y="1821160"/>
            <a:ext cx="8229600" cy="4776192"/>
          </a:xfrm>
        </p:spPr>
        <p:txBody>
          <a:bodyPr>
            <a:normAutofit/>
          </a:bodyPr>
          <a:lstStyle/>
          <a:p>
            <a:r>
              <a:rPr lang="de-AT" sz="2200" dirty="0" smtClean="0">
                <a:latin typeface="Corbel" panose="020B0503020204020204" pitchFamily="34" charset="0"/>
              </a:rPr>
              <a:t>Effizientes Datenmanagement und Schnittstellen zu anderen Verkehrsträgern</a:t>
            </a:r>
          </a:p>
          <a:p>
            <a:endParaRPr lang="de-AT" sz="1000" dirty="0">
              <a:latin typeface="Corbel" panose="020B0503020204020204" pitchFamily="34" charset="0"/>
            </a:endParaRPr>
          </a:p>
          <a:p>
            <a:r>
              <a:rPr lang="de-AT" sz="2200" dirty="0" smtClean="0">
                <a:latin typeface="Corbel" panose="020B0503020204020204" pitchFamily="34" charset="0"/>
              </a:rPr>
              <a:t>Angebot von Softwareprodukten </a:t>
            </a:r>
            <a:r>
              <a:rPr lang="de-AT" sz="2200" dirty="0">
                <a:latin typeface="Corbel" panose="020B0503020204020204" pitchFamily="34" charset="0"/>
              </a:rPr>
              <a:t>und Lösungen </a:t>
            </a:r>
            <a:r>
              <a:rPr lang="de-AT" sz="2200" dirty="0" smtClean="0">
                <a:latin typeface="Corbel" panose="020B0503020204020204" pitchFamily="34" charset="0"/>
                <a:sym typeface="Wingdings" panose="05000000000000000000" pitchFamily="2" charset="2"/>
              </a:rPr>
              <a:t> </a:t>
            </a:r>
            <a:r>
              <a:rPr lang="de-AT" sz="2200" dirty="0" smtClean="0">
                <a:latin typeface="Corbel" panose="020B0503020204020204" pitchFamily="34" charset="0"/>
              </a:rPr>
              <a:t>für </a:t>
            </a:r>
            <a:r>
              <a:rPr lang="de-AT" sz="2200" dirty="0">
                <a:latin typeface="Corbel" panose="020B0503020204020204" pitchFamily="34" charset="0"/>
              </a:rPr>
              <a:t>die Sammlung und systematische </a:t>
            </a:r>
            <a:r>
              <a:rPr lang="de-AT" sz="2200" dirty="0" smtClean="0">
                <a:latin typeface="Corbel" panose="020B0503020204020204" pitchFamily="34" charset="0"/>
              </a:rPr>
              <a:t>Auswertung </a:t>
            </a:r>
            <a:r>
              <a:rPr lang="de-AT" sz="2200" dirty="0">
                <a:latin typeface="Corbel" panose="020B0503020204020204" pitchFamily="34" charset="0"/>
              </a:rPr>
              <a:t>von Daten und weitere </a:t>
            </a:r>
            <a:r>
              <a:rPr lang="de-AT" sz="2200" dirty="0" smtClean="0">
                <a:latin typeface="Corbel" panose="020B0503020204020204" pitchFamily="34" charset="0"/>
              </a:rPr>
              <a:t>Dienstleistungen</a:t>
            </a:r>
          </a:p>
          <a:p>
            <a:pPr marL="0" indent="0">
              <a:buNone/>
            </a:pPr>
            <a:endParaRPr lang="de-AT" sz="1000" dirty="0" smtClean="0">
              <a:latin typeface="Corbel" panose="020B0503020204020204" pitchFamily="34" charset="0"/>
            </a:endParaRPr>
          </a:p>
          <a:p>
            <a:r>
              <a:rPr lang="de-AT" sz="2200" dirty="0" smtClean="0">
                <a:latin typeface="Corbel" panose="020B0503020204020204" pitchFamily="34" charset="0"/>
              </a:rPr>
              <a:t>Z.B.: Unterstützung bei der Realisierung von Kosteneinsparungen</a:t>
            </a:r>
          </a:p>
          <a:p>
            <a:endParaRPr lang="de-AT" sz="1000" dirty="0">
              <a:latin typeface="Corbel" panose="020B0503020204020204" pitchFamily="34" charset="0"/>
            </a:endParaRPr>
          </a:p>
          <a:p>
            <a:r>
              <a:rPr lang="de-AT" dirty="0" smtClean="0">
                <a:latin typeface="Corbel" panose="020B0503020204020204" pitchFamily="34" charset="0"/>
              </a:rPr>
              <a:t>Hindernis:</a:t>
            </a:r>
            <a:endParaRPr lang="de-AT" dirty="0">
              <a:latin typeface="Corbel" panose="020B0503020204020204" pitchFamily="34" charset="0"/>
            </a:endParaRPr>
          </a:p>
          <a:p>
            <a:pPr lvl="1">
              <a:buFont typeface="Symbol" panose="05050102010706020507" pitchFamily="18" charset="2"/>
              <a:buChar char="-"/>
            </a:pPr>
            <a:r>
              <a:rPr lang="de-AT" sz="1900" dirty="0" smtClean="0">
                <a:latin typeface="Corbel" panose="020B0503020204020204" pitchFamily="34" charset="0"/>
              </a:rPr>
              <a:t>Qualifiziertes Personal erforderlich für die Bearbeitung von Datenmengen</a:t>
            </a:r>
            <a:br>
              <a:rPr lang="de-AT" sz="1900" dirty="0" smtClean="0">
                <a:latin typeface="Corbel" panose="020B0503020204020204" pitchFamily="34" charset="0"/>
              </a:rPr>
            </a:br>
            <a:r>
              <a:rPr lang="de-AT" sz="1900" dirty="0" smtClean="0">
                <a:latin typeface="Corbel" panose="020B0503020204020204" pitchFamily="34" charset="0"/>
                <a:sym typeface="Wingdings" panose="05000000000000000000" pitchFamily="2" charset="2"/>
              </a:rPr>
              <a:t> Mitarbeiter für neue Abläufe, Denkweisen fit machen</a:t>
            </a:r>
            <a:br>
              <a:rPr lang="de-AT" sz="1900" dirty="0" smtClean="0">
                <a:latin typeface="Corbel" panose="020B0503020204020204" pitchFamily="34" charset="0"/>
                <a:sym typeface="Wingdings" panose="05000000000000000000" pitchFamily="2" charset="2"/>
              </a:rPr>
            </a:br>
            <a:r>
              <a:rPr lang="de-AT" sz="1900" dirty="0" smtClean="0">
                <a:latin typeface="Corbel" panose="020B0503020204020204" pitchFamily="34" charset="0"/>
                <a:sym typeface="Wingdings" panose="05000000000000000000" pitchFamily="2" charset="2"/>
              </a:rPr>
              <a:t> Förderung von IT-Kompetenzen</a:t>
            </a:r>
            <a:endParaRPr lang="de-AT" sz="1900" dirty="0">
              <a:latin typeface="Corbel" panose="020B0503020204020204" pitchFamily="34" charset="0"/>
            </a:endParaRP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Tree>
    <p:extLst>
      <p:ext uri="{BB962C8B-B14F-4D97-AF65-F5344CB8AC3E}">
        <p14:creationId xmlns:p14="http://schemas.microsoft.com/office/powerpoint/2010/main" val="12521915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27168" cy="990600"/>
          </a:xfrm>
        </p:spPr>
        <p:txBody>
          <a:bodyPr>
            <a:normAutofit/>
          </a:bodyPr>
          <a:lstStyle/>
          <a:p>
            <a:r>
              <a:rPr lang="de-AT" dirty="0" smtClean="0">
                <a:latin typeface="Corbel" panose="020B0503020204020204" pitchFamily="34" charset="0"/>
              </a:rPr>
              <a:t>Big </a:t>
            </a:r>
            <a:r>
              <a:rPr lang="de-AT" dirty="0">
                <a:latin typeface="Corbel" panose="020B0503020204020204" pitchFamily="34" charset="0"/>
              </a:rPr>
              <a:t>Data </a:t>
            </a:r>
            <a:r>
              <a:rPr lang="de-AT" dirty="0" smtClean="0">
                <a:latin typeface="Corbel" panose="020B0503020204020204" pitchFamily="34" charset="0"/>
              </a:rPr>
              <a:t>Manipulators</a:t>
            </a:r>
            <a:r>
              <a:rPr lang="de-AT" sz="2400" b="0" dirty="0" smtClean="0">
                <a:latin typeface="Corbel" panose="020B0503020204020204" pitchFamily="34" charset="0"/>
              </a:rPr>
              <a:t/>
            </a:r>
            <a:br>
              <a:rPr lang="de-AT" sz="2400" b="0" dirty="0" smtClean="0">
                <a:latin typeface="Corbel" panose="020B0503020204020204" pitchFamily="34" charset="0"/>
              </a:rPr>
            </a:br>
            <a:r>
              <a:rPr lang="de-AT" sz="2400" b="0" dirty="0">
                <a:latin typeface="Corbel" panose="020B0503020204020204" pitchFamily="34" charset="0"/>
              </a:rPr>
              <a:t>Innovative Geschäftsmodelle im Logistikbereich</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sp>
        <p:nvSpPr>
          <p:cNvPr id="6" name="Inhaltsplatzhalter 5"/>
          <p:cNvSpPr>
            <a:spLocks noGrp="1"/>
          </p:cNvSpPr>
          <p:nvPr>
            <p:ph idx="1"/>
          </p:nvPr>
        </p:nvSpPr>
        <p:spPr/>
        <p:txBody>
          <a:bodyPr/>
          <a:lstStyle/>
          <a:p>
            <a:pPr marL="0" indent="0">
              <a:buNone/>
            </a:pPr>
            <a:r>
              <a:rPr lang="de-AT" u="sng" dirty="0" smtClean="0">
                <a:latin typeface="Corbel" panose="020B0503020204020204" pitchFamily="34" charset="0"/>
              </a:rPr>
              <a:t>Praxisbeispiel:</a:t>
            </a:r>
            <a:endParaRPr lang="de-AT" u="sng" dirty="0">
              <a:latin typeface="Corbel" panose="020B0503020204020204" pitchFamily="34" charset="0"/>
            </a:endParaRPr>
          </a:p>
          <a:p>
            <a:r>
              <a:rPr lang="de-DE" sz="2000" b="1" dirty="0" err="1">
                <a:latin typeface="Corbel" panose="020B0503020204020204" pitchFamily="34" charset="0"/>
              </a:rPr>
              <a:t>Synfioo</a:t>
            </a:r>
            <a:r>
              <a:rPr lang="de-DE" sz="2000" b="1" dirty="0">
                <a:latin typeface="Corbel" panose="020B0503020204020204" pitchFamily="34" charset="0"/>
              </a:rPr>
              <a:t> </a:t>
            </a:r>
            <a:br>
              <a:rPr lang="de-DE" sz="2000" b="1" dirty="0">
                <a:latin typeface="Corbel" panose="020B0503020204020204" pitchFamily="34" charset="0"/>
              </a:rPr>
            </a:br>
            <a:r>
              <a:rPr lang="de-DE" sz="1800" dirty="0">
                <a:latin typeface="Corbel" panose="020B0503020204020204" pitchFamily="34" charset="0"/>
              </a:rPr>
              <a:t>Unterstützung von Transportplanern</a:t>
            </a:r>
            <a:r>
              <a:rPr lang="de-AT" sz="1800" dirty="0">
                <a:latin typeface="Corbel" panose="020B0503020204020204" pitchFamily="34" charset="0"/>
              </a:rPr>
              <a:t/>
            </a:r>
            <a:br>
              <a:rPr lang="de-AT" sz="1800" dirty="0">
                <a:latin typeface="Corbel" panose="020B0503020204020204" pitchFamily="34" charset="0"/>
              </a:rPr>
            </a:br>
            <a:r>
              <a:rPr lang="de-DE" sz="1800" dirty="0">
                <a:latin typeface="Corbel" panose="020B0503020204020204" pitchFamily="34" charset="0"/>
              </a:rPr>
              <a:t>Benachrichtigung über Transportverzögerungen in </a:t>
            </a:r>
            <a:r>
              <a:rPr lang="de-DE" sz="1800" dirty="0" smtClean="0">
                <a:latin typeface="Corbel" panose="020B0503020204020204" pitchFamily="34" charset="0"/>
              </a:rPr>
              <a:t>Echtzeit</a:t>
            </a:r>
            <a:br>
              <a:rPr lang="de-DE" sz="1800" dirty="0" smtClean="0">
                <a:latin typeface="Corbel" panose="020B0503020204020204" pitchFamily="34" charset="0"/>
              </a:rPr>
            </a:br>
            <a:r>
              <a:rPr lang="de-AT" sz="1800" dirty="0">
                <a:latin typeface="Corbel" panose="020B0503020204020204" pitchFamily="34" charset="0"/>
              </a:rPr>
              <a:t>Integration der Soft- bzw. Hardware </a:t>
            </a:r>
            <a:endParaRPr lang="de-DE" sz="2000" b="1" dirty="0">
              <a:latin typeface="Corbel" panose="020B0503020204020204" pitchFamily="34" charset="0"/>
            </a:endParaRPr>
          </a:p>
          <a:p>
            <a:pPr marL="0" indent="0">
              <a:buNone/>
            </a:pPr>
            <a:endParaRPr lang="de-AT" u="sng" dirty="0" smtClean="0">
              <a:latin typeface="Corbel" panose="020B0503020204020204" pitchFamily="34" charset="0"/>
            </a:endParaRPr>
          </a:p>
          <a:p>
            <a:pPr marL="0" indent="0">
              <a:buNone/>
            </a:pPr>
            <a:endParaRPr lang="de-AT" dirty="0" smtClean="0">
              <a:latin typeface="Corbel" panose="020B0503020204020204" pitchFamily="34" charset="0"/>
            </a:endParaRPr>
          </a:p>
          <a:p>
            <a:pPr marL="0" indent="0">
              <a:buNone/>
            </a:pPr>
            <a:endParaRPr lang="de-AT" dirty="0">
              <a:latin typeface="Corbel" panose="020B0503020204020204" pitchFamily="34" charset="0"/>
            </a:endParaRPr>
          </a:p>
        </p:txBody>
      </p:sp>
      <p:pic>
        <p:nvPicPr>
          <p:cNvPr id="3" name="Grafik 2"/>
          <p:cNvPicPr>
            <a:picLocks noChangeAspect="1"/>
          </p:cNvPicPr>
          <p:nvPr/>
        </p:nvPicPr>
        <p:blipFill>
          <a:blip r:embed="rId3"/>
          <a:stretch>
            <a:fillRect/>
          </a:stretch>
        </p:blipFill>
        <p:spPr>
          <a:xfrm>
            <a:off x="615267" y="3553857"/>
            <a:ext cx="7111033" cy="2983319"/>
          </a:xfrm>
          <a:prstGeom prst="rect">
            <a:avLst/>
          </a:prstGeom>
        </p:spPr>
      </p:pic>
    </p:spTree>
    <p:extLst>
      <p:ext uri="{BB962C8B-B14F-4D97-AF65-F5344CB8AC3E}">
        <p14:creationId xmlns:p14="http://schemas.microsoft.com/office/powerpoint/2010/main" val="16150675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27168" cy="990600"/>
          </a:xfrm>
        </p:spPr>
        <p:txBody>
          <a:bodyPr>
            <a:normAutofit/>
          </a:bodyPr>
          <a:lstStyle/>
          <a:p>
            <a:r>
              <a:rPr lang="de-AT" dirty="0" smtClean="0">
                <a:latin typeface="Corbel" panose="020B0503020204020204" pitchFamily="34" charset="0"/>
              </a:rPr>
              <a:t>Big </a:t>
            </a:r>
            <a:r>
              <a:rPr lang="de-AT" dirty="0">
                <a:latin typeface="Corbel" panose="020B0503020204020204" pitchFamily="34" charset="0"/>
              </a:rPr>
              <a:t>Data </a:t>
            </a:r>
            <a:r>
              <a:rPr lang="de-AT" dirty="0" smtClean="0">
                <a:latin typeface="Corbel" panose="020B0503020204020204" pitchFamily="34" charset="0"/>
              </a:rPr>
              <a:t>Manipulators</a:t>
            </a:r>
            <a:r>
              <a:rPr lang="de-AT" sz="2400" b="0" dirty="0" smtClean="0">
                <a:latin typeface="Corbel" panose="020B0503020204020204" pitchFamily="34" charset="0"/>
              </a:rPr>
              <a:t/>
            </a:r>
            <a:br>
              <a:rPr lang="de-AT" sz="2400" b="0" dirty="0" smtClean="0">
                <a:latin typeface="Corbel" panose="020B0503020204020204" pitchFamily="34" charset="0"/>
              </a:rPr>
            </a:br>
            <a:r>
              <a:rPr lang="de-AT" sz="2400" b="0" dirty="0">
                <a:latin typeface="Corbel" panose="020B0503020204020204" pitchFamily="34" charset="0"/>
              </a:rPr>
              <a:t>Innovative Geschäftsmodelle im Logistikbereich</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
        <p:nvSpPr>
          <p:cNvPr id="6" name="Inhaltsplatzhalter 5"/>
          <p:cNvSpPr>
            <a:spLocks noGrp="1"/>
          </p:cNvSpPr>
          <p:nvPr>
            <p:ph idx="1"/>
          </p:nvPr>
        </p:nvSpPr>
        <p:spPr/>
        <p:txBody>
          <a:bodyPr/>
          <a:lstStyle/>
          <a:p>
            <a:pPr marL="0" indent="0">
              <a:buNone/>
            </a:pPr>
            <a:r>
              <a:rPr lang="de-AT" u="sng" dirty="0" smtClean="0">
                <a:latin typeface="Corbel" panose="020B0503020204020204" pitchFamily="34" charset="0"/>
              </a:rPr>
              <a:t>Praxisbeispiel:</a:t>
            </a:r>
            <a:endParaRPr lang="de-AT" u="sng" dirty="0">
              <a:latin typeface="Corbel" panose="020B0503020204020204" pitchFamily="34" charset="0"/>
            </a:endParaRPr>
          </a:p>
          <a:p>
            <a:r>
              <a:rPr lang="de-DE" sz="2000" b="1" dirty="0">
                <a:latin typeface="Corbel" panose="020B0503020204020204" pitchFamily="34" charset="0"/>
              </a:rPr>
              <a:t>Eyes on </a:t>
            </a:r>
            <a:r>
              <a:rPr lang="de-DE" sz="2000" b="1" dirty="0" err="1" smtClean="0">
                <a:latin typeface="Corbel" panose="020B0503020204020204" pitchFamily="34" charset="0"/>
              </a:rPr>
              <a:t>freight</a:t>
            </a:r>
            <a:endParaRPr lang="de-DE" sz="2000" b="1" dirty="0">
              <a:latin typeface="Corbel" panose="020B0503020204020204" pitchFamily="34" charset="0"/>
            </a:endParaRPr>
          </a:p>
          <a:p>
            <a:pPr lvl="1">
              <a:buFont typeface="Symbol" panose="05050102010706020507" pitchFamily="18" charset="2"/>
              <a:buChar char="-"/>
            </a:pPr>
            <a:r>
              <a:rPr lang="de-AT" sz="1800" dirty="0">
                <a:latin typeface="Corbel" panose="020B0503020204020204" pitchFamily="34" charset="0"/>
              </a:rPr>
              <a:t>G</a:t>
            </a:r>
            <a:r>
              <a:rPr lang="de-AT" sz="1800" dirty="0" smtClean="0">
                <a:latin typeface="Corbel" panose="020B0503020204020204" pitchFamily="34" charset="0"/>
              </a:rPr>
              <a:t>lobaler </a:t>
            </a:r>
            <a:r>
              <a:rPr lang="de-AT" sz="1800" dirty="0">
                <a:latin typeface="Corbel" panose="020B0503020204020204" pitchFamily="34" charset="0"/>
              </a:rPr>
              <a:t>Markplatz an auf welchem Nutzer Transportleistungen anbieten oder nachfragen können </a:t>
            </a:r>
            <a:endParaRPr lang="de-AT" sz="1800" dirty="0" smtClean="0">
              <a:latin typeface="Corbel" panose="020B0503020204020204" pitchFamily="34" charset="0"/>
            </a:endParaRPr>
          </a:p>
          <a:p>
            <a:pPr lvl="1">
              <a:buFont typeface="Symbol" panose="05050102010706020507" pitchFamily="18" charset="2"/>
              <a:buChar char="-"/>
            </a:pPr>
            <a:r>
              <a:rPr lang="de-AT" sz="1800" dirty="0" smtClean="0">
                <a:latin typeface="Corbel" panose="020B0503020204020204" pitchFamily="34" charset="0"/>
              </a:rPr>
              <a:t>Soft- </a:t>
            </a:r>
            <a:r>
              <a:rPr lang="de-AT" sz="1800" dirty="0">
                <a:latin typeface="Corbel" panose="020B0503020204020204" pitchFamily="34" charset="0"/>
              </a:rPr>
              <a:t>und Hardware Lösungen um Transporte und Flotten optimal zu </a:t>
            </a:r>
            <a:r>
              <a:rPr lang="de-AT" sz="1800" dirty="0" smtClean="0">
                <a:latin typeface="Corbel" panose="020B0503020204020204" pitchFamily="34" charset="0"/>
              </a:rPr>
              <a:t>handeln</a:t>
            </a:r>
          </a:p>
          <a:p>
            <a:pPr lvl="1">
              <a:buFont typeface="Symbol" panose="05050102010706020507" pitchFamily="18" charset="2"/>
              <a:buChar char="-"/>
            </a:pPr>
            <a:r>
              <a:rPr lang="de-AT" sz="1800" dirty="0" smtClean="0">
                <a:latin typeface="Corbel" panose="020B0503020204020204" pitchFamily="34" charset="0"/>
              </a:rPr>
              <a:t>Integration </a:t>
            </a:r>
            <a:r>
              <a:rPr lang="de-AT" sz="1800" dirty="0">
                <a:latin typeface="Corbel" panose="020B0503020204020204" pitchFamily="34" charset="0"/>
              </a:rPr>
              <a:t>von Partnern aus unterschiedlichen Bereichen (bspw. Landwirtschaft, Pharmazie usw.)</a:t>
            </a:r>
          </a:p>
          <a:p>
            <a:pPr marL="0" indent="0">
              <a:buNone/>
            </a:pPr>
            <a:r>
              <a:rPr lang="de-DE" sz="2000" b="1" dirty="0">
                <a:latin typeface="Corbel" panose="020B0503020204020204" pitchFamily="34" charset="0"/>
              </a:rPr>
              <a:t/>
            </a:r>
            <a:br>
              <a:rPr lang="de-DE" sz="2000" b="1" dirty="0">
                <a:latin typeface="Corbel" panose="020B0503020204020204" pitchFamily="34" charset="0"/>
              </a:rPr>
            </a:br>
            <a:endParaRPr lang="de-AT" u="sng" dirty="0" smtClean="0">
              <a:latin typeface="Corbel" panose="020B0503020204020204" pitchFamily="34" charset="0"/>
            </a:endParaRPr>
          </a:p>
          <a:p>
            <a:pPr marL="0" indent="0">
              <a:buNone/>
            </a:pPr>
            <a:endParaRPr lang="de-AT" dirty="0" smtClean="0">
              <a:latin typeface="Corbel" panose="020B0503020204020204" pitchFamily="34" charset="0"/>
            </a:endParaRPr>
          </a:p>
          <a:p>
            <a:pPr marL="0" indent="0">
              <a:buNone/>
            </a:pPr>
            <a:endParaRPr lang="de-AT" dirty="0">
              <a:latin typeface="Corbel" panose="020B0503020204020204" pitchFamily="34" charset="0"/>
            </a:endParaRPr>
          </a:p>
        </p:txBody>
      </p:sp>
    </p:spTree>
    <p:extLst>
      <p:ext uri="{BB962C8B-B14F-4D97-AF65-F5344CB8AC3E}">
        <p14:creationId xmlns:p14="http://schemas.microsoft.com/office/powerpoint/2010/main" val="1796132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latin typeface="Corbel" panose="020B0503020204020204" pitchFamily="34" charset="0"/>
              </a:rPr>
              <a:t>Wie man </a:t>
            </a:r>
            <a:r>
              <a:rPr lang="de-AT" dirty="0" smtClean="0">
                <a:solidFill>
                  <a:schemeClr val="accent1"/>
                </a:solidFill>
                <a:latin typeface="Corbel" panose="020B0503020204020204" pitchFamily="34" charset="0"/>
              </a:rPr>
              <a:t>am besten mit </a:t>
            </a:r>
            <a:r>
              <a:rPr lang="de-AT" dirty="0">
                <a:solidFill>
                  <a:schemeClr val="accent1"/>
                </a:solidFill>
                <a:latin typeface="Corbel" panose="020B0503020204020204" pitchFamily="34" charset="0"/>
              </a:rPr>
              <a:t>diesem </a:t>
            </a:r>
            <a:r>
              <a:rPr lang="de-AT" dirty="0" smtClean="0">
                <a:solidFill>
                  <a:schemeClr val="accent1"/>
                </a:solidFill>
                <a:latin typeface="Corbel" panose="020B0503020204020204" pitchFamily="34" charset="0"/>
              </a:rPr>
              <a:t>Lehrmaterial </a:t>
            </a:r>
            <a:r>
              <a:rPr lang="de-AT" dirty="0">
                <a:solidFill>
                  <a:schemeClr val="accent1"/>
                </a:solidFill>
                <a:latin typeface="Corbel" panose="020B0503020204020204" pitchFamily="34" charset="0"/>
              </a:rPr>
              <a:t>arbeitet</a:t>
            </a:r>
            <a:endParaRPr lang="en-US" dirty="0">
              <a:solidFill>
                <a:schemeClr val="accent1"/>
              </a:solidFill>
              <a:latin typeface="Corbel" panose="020B0503020204020204" pitchFamily="34" charset="0"/>
            </a:endParaRPr>
          </a:p>
        </p:txBody>
      </p:sp>
      <p:sp>
        <p:nvSpPr>
          <p:cNvPr id="2" name="Content Placeholder 1"/>
          <p:cNvSpPr>
            <a:spLocks noGrp="1"/>
          </p:cNvSpPr>
          <p:nvPr>
            <p:ph idx="1"/>
          </p:nvPr>
        </p:nvSpPr>
        <p:spPr>
          <a:xfrm>
            <a:off x="457200" y="1821160"/>
            <a:ext cx="8229600" cy="4776192"/>
          </a:xfrm>
        </p:spPr>
        <p:txBody>
          <a:bodyPr>
            <a:normAutofit fontScale="92500" lnSpcReduction="20000"/>
          </a:bodyPr>
          <a:lstStyle/>
          <a:p>
            <a:r>
              <a:rPr lang="de-DE" dirty="0">
                <a:solidFill>
                  <a:schemeClr val="accent1"/>
                </a:solidFill>
                <a:latin typeface="Corbel" panose="020B0503020204020204" pitchFamily="34" charset="0"/>
              </a:rPr>
              <a:t>Power Point</a:t>
            </a:r>
          </a:p>
          <a:p>
            <a:pPr marL="274320" lvl="1" indent="0">
              <a:buNone/>
            </a:pPr>
            <a:r>
              <a:rPr lang="de-DE" dirty="0">
                <a:solidFill>
                  <a:schemeClr val="accent1"/>
                </a:solidFill>
                <a:latin typeface="Corbel" panose="020B0503020204020204" pitchFamily="34" charset="0"/>
              </a:rPr>
              <a:t>In der folgenden PowerPoint wird das Thema </a:t>
            </a:r>
            <a:r>
              <a:rPr lang="de-AT" cap="all" dirty="0" smtClean="0">
                <a:solidFill>
                  <a:schemeClr val="accent1"/>
                </a:solidFill>
                <a:latin typeface="Corbel" panose="020B0503020204020204" pitchFamily="34" charset="0"/>
              </a:rPr>
              <a:t>innovative Geschäftsmodelle</a:t>
            </a:r>
            <a:r>
              <a:rPr lang="de-DE" cap="all" dirty="0" smtClean="0">
                <a:solidFill>
                  <a:schemeClr val="accent1"/>
                </a:solidFill>
                <a:latin typeface="Corbel" panose="020B0503020204020204" pitchFamily="34" charset="0"/>
              </a:rPr>
              <a:t> für die Binnenschifffahrt</a:t>
            </a:r>
            <a:r>
              <a:rPr lang="de-DE" dirty="0" smtClean="0">
                <a:solidFill>
                  <a:schemeClr val="accent1"/>
                </a:solidFill>
                <a:latin typeface="Corbel" panose="020B0503020204020204" pitchFamily="34" charset="0"/>
              </a:rPr>
              <a:t> präsentiert</a:t>
            </a:r>
            <a:r>
              <a:rPr lang="de-DE" dirty="0">
                <a:solidFill>
                  <a:schemeClr val="accent1"/>
                </a:solidFill>
                <a:latin typeface="Corbel" panose="020B0503020204020204" pitchFamily="34" charset="0"/>
              </a:rPr>
              <a:t>. In den zugehörigen Notizen sind die </a:t>
            </a:r>
            <a:r>
              <a:rPr lang="de-DE" dirty="0" err="1">
                <a:solidFill>
                  <a:schemeClr val="accent1"/>
                </a:solidFill>
                <a:latin typeface="Corbel" panose="020B0503020204020204" pitchFamily="34" charset="0"/>
              </a:rPr>
              <a:t>Slides</a:t>
            </a:r>
            <a:r>
              <a:rPr lang="de-DE" dirty="0">
                <a:solidFill>
                  <a:schemeClr val="accent1"/>
                </a:solidFill>
                <a:latin typeface="Corbel" panose="020B0503020204020204" pitchFamily="34" charset="0"/>
              </a:rPr>
              <a:t> kurz beschrieben und die verwendeten Quellen für diese angeführt, welche für weiterführende Informationen genutzt werden können.</a:t>
            </a:r>
          </a:p>
          <a:p>
            <a:r>
              <a:rPr lang="de-DE" dirty="0">
                <a:solidFill>
                  <a:schemeClr val="accent1"/>
                </a:solidFill>
                <a:latin typeface="Corbel" panose="020B0503020204020204" pitchFamily="34" charset="0"/>
              </a:rPr>
              <a:t>Reader</a:t>
            </a:r>
          </a:p>
          <a:p>
            <a:pPr marL="274320" lvl="1" indent="0">
              <a:buNone/>
            </a:pPr>
            <a:r>
              <a:rPr lang="de-DE" dirty="0">
                <a:solidFill>
                  <a:schemeClr val="accent1"/>
                </a:solidFill>
                <a:latin typeface="Corbel" panose="020B0503020204020204" pitchFamily="34" charset="0"/>
              </a:rPr>
              <a:t>Zusätzlich zu den PowerPoint Präsentationen ist auch ein Reader bereitgestellt, welcher das Thema detaillierter beschreibt und als Skript verwendet werden kann.  </a:t>
            </a:r>
          </a:p>
          <a:p>
            <a:r>
              <a:rPr lang="de-DE" dirty="0">
                <a:solidFill>
                  <a:schemeClr val="accent1"/>
                </a:solidFill>
                <a:latin typeface="Corbel" panose="020B0503020204020204" pitchFamily="34" charset="0"/>
              </a:rPr>
              <a:t>Links </a:t>
            </a:r>
          </a:p>
          <a:p>
            <a:pPr marL="274320" lvl="1" indent="0">
              <a:buNone/>
            </a:pPr>
            <a:r>
              <a:rPr lang="de-DE" dirty="0">
                <a:solidFill>
                  <a:schemeClr val="accent1"/>
                </a:solidFill>
                <a:latin typeface="Corbel" panose="020B0503020204020204" pitchFamily="34" charset="0"/>
              </a:rPr>
              <a:t>Die für die Präsentation verwendeten Quellen sind in den Lernpaketen unter einer Linksammlung zur Verfügung gestellt.</a:t>
            </a:r>
          </a:p>
          <a:p>
            <a:r>
              <a:rPr lang="de-DE" dirty="0" smtClean="0">
                <a:solidFill>
                  <a:schemeClr val="accent1"/>
                </a:solidFill>
                <a:latin typeface="Corbel" panose="020B0503020204020204" pitchFamily="34" charset="0"/>
              </a:rPr>
              <a:t>Übungen und Videos </a:t>
            </a:r>
            <a:endParaRPr lang="de-DE" dirty="0">
              <a:solidFill>
                <a:schemeClr val="accent1"/>
              </a:solidFill>
              <a:latin typeface="Corbel" panose="020B0503020204020204" pitchFamily="34" charset="0"/>
            </a:endParaRPr>
          </a:p>
          <a:p>
            <a:pPr marL="274320" lvl="2" indent="0">
              <a:buNone/>
            </a:pPr>
            <a:r>
              <a:rPr lang="de-DE" sz="2000" dirty="0">
                <a:solidFill>
                  <a:schemeClr val="accent1"/>
                </a:solidFill>
                <a:latin typeface="Corbel" panose="020B0503020204020204" pitchFamily="34" charset="0"/>
              </a:rPr>
              <a:t>Zusätzlich sind auch </a:t>
            </a:r>
            <a:r>
              <a:rPr lang="de-DE" sz="2000" dirty="0" smtClean="0">
                <a:solidFill>
                  <a:schemeClr val="accent1"/>
                </a:solidFill>
                <a:latin typeface="Corbel" panose="020B0503020204020204" pitchFamily="34" charset="0"/>
              </a:rPr>
              <a:t>Übungen und Videos zur </a:t>
            </a:r>
            <a:r>
              <a:rPr lang="de-DE" sz="2000" dirty="0">
                <a:solidFill>
                  <a:schemeClr val="accent1"/>
                </a:solidFill>
                <a:latin typeface="Corbel" panose="020B0503020204020204" pitchFamily="34" charset="0"/>
              </a:rPr>
              <a:t>Verfügung gestellt, welche genutzt werden können. Diese sind ebenfalls in den betreffenden Lernpaketen zu finden. </a:t>
            </a:r>
            <a:endParaRPr lang="de-DE" dirty="0">
              <a:solidFill>
                <a:schemeClr val="accent1"/>
              </a:solidFill>
              <a:latin typeface="Corbel" panose="020B0503020204020204" pitchFamily="34" charset="0"/>
            </a:endParaRPr>
          </a:p>
        </p:txBody>
      </p:sp>
      <p:sp>
        <p:nvSpPr>
          <p:cNvPr id="3" name="Date Placeholder 2"/>
          <p:cNvSpPr>
            <a:spLocks noGrp="1"/>
          </p:cNvSpPr>
          <p:nvPr>
            <p:ph type="dt" sz="half" idx="10"/>
          </p:nvPr>
        </p:nvSpPr>
        <p:spPr/>
        <p:txBody>
          <a:bodyPr/>
          <a:lstStyle/>
          <a:p>
            <a:fld id="{9F3A661C-AEC5-4722-92CC-E2C1896E365D}" type="datetime6">
              <a:rPr lang="de-AT" smtClean="0">
                <a:solidFill>
                  <a:prstClr val="white"/>
                </a:solidFill>
              </a:rPr>
              <a:t>Dezember 18</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spTree>
    <p:extLst>
      <p:ext uri="{BB962C8B-B14F-4D97-AF65-F5344CB8AC3E}">
        <p14:creationId xmlns:p14="http://schemas.microsoft.com/office/powerpoint/2010/main" val="2608979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003232" cy="990600"/>
          </a:xfrm>
        </p:spPr>
        <p:txBody>
          <a:bodyPr/>
          <a:lstStyle/>
          <a:p>
            <a:r>
              <a:rPr lang="de-AT" dirty="0" smtClean="0">
                <a:latin typeface="Corbel" panose="020B0503020204020204" pitchFamily="34" charset="0"/>
              </a:rPr>
              <a:t>Hybrid </a:t>
            </a:r>
            <a:r>
              <a:rPr lang="de-AT" dirty="0">
                <a:latin typeface="Corbel" panose="020B0503020204020204" pitchFamily="34" charset="0"/>
              </a:rPr>
              <a:t>Carriers </a:t>
            </a:r>
            <a:r>
              <a:rPr lang="de-AT" sz="2400" b="0" dirty="0">
                <a:latin typeface="Corbel" panose="020B0503020204020204" pitchFamily="34" charset="0"/>
              </a:rPr>
              <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sp>
        <p:nvSpPr>
          <p:cNvPr id="3" name="Inhaltsplatzhalter 2"/>
          <p:cNvSpPr>
            <a:spLocks noGrp="1"/>
          </p:cNvSpPr>
          <p:nvPr>
            <p:ph idx="1"/>
          </p:nvPr>
        </p:nvSpPr>
        <p:spPr/>
        <p:txBody>
          <a:bodyPr>
            <a:normAutofit/>
          </a:bodyPr>
          <a:lstStyle/>
          <a:p>
            <a:r>
              <a:rPr lang="de-AT" sz="2200" dirty="0" smtClean="0">
                <a:latin typeface="Corbel" panose="020B0503020204020204" pitchFamily="34" charset="0"/>
              </a:rPr>
              <a:t>Realisierung eines Mittelmaß </a:t>
            </a:r>
            <a:r>
              <a:rPr lang="de-AT" sz="2200" dirty="0">
                <a:latin typeface="Corbel" panose="020B0503020204020204" pitchFamily="34" charset="0"/>
              </a:rPr>
              <a:t>zwischen Kapitalintensiven und weniger </a:t>
            </a:r>
            <a:r>
              <a:rPr lang="de-AT" sz="2200" dirty="0" smtClean="0">
                <a:latin typeface="Corbel" panose="020B0503020204020204" pitchFamily="34" charset="0"/>
              </a:rPr>
              <a:t>Kapitalintensiven-Geschäftsmodellen</a:t>
            </a:r>
          </a:p>
          <a:p>
            <a:pPr marL="0" indent="0">
              <a:buNone/>
            </a:pPr>
            <a:endParaRPr lang="de-AT" sz="1100" dirty="0" smtClean="0">
              <a:latin typeface="Corbel" panose="020B0503020204020204" pitchFamily="34" charset="0"/>
            </a:endParaRPr>
          </a:p>
          <a:p>
            <a:r>
              <a:rPr lang="de-AT" sz="2200" dirty="0" smtClean="0">
                <a:latin typeface="Corbel" panose="020B0503020204020204" pitchFamily="34" charset="0"/>
              </a:rPr>
              <a:t>Teils Investitionen in Eigentum</a:t>
            </a:r>
          </a:p>
          <a:p>
            <a:pPr marL="0" indent="0">
              <a:buNone/>
            </a:pPr>
            <a:endParaRPr lang="de-AT" sz="1000" dirty="0" smtClean="0">
              <a:latin typeface="Corbel" panose="020B0503020204020204" pitchFamily="34" charset="0"/>
            </a:endParaRPr>
          </a:p>
          <a:p>
            <a:r>
              <a:rPr lang="de-AT" sz="2200" dirty="0" smtClean="0">
                <a:latin typeface="Corbel" panose="020B0503020204020204" pitchFamily="34" charset="0"/>
              </a:rPr>
              <a:t>Eingang von Kooperationen bei erhöhtem Kapazitätsbedarf</a:t>
            </a:r>
          </a:p>
          <a:p>
            <a:pPr marL="0" indent="0">
              <a:buNone/>
            </a:pPr>
            <a:endParaRPr lang="de-AT" sz="1000" dirty="0" smtClean="0">
              <a:latin typeface="Corbel" panose="020B0503020204020204" pitchFamily="34" charset="0"/>
            </a:endParaRPr>
          </a:p>
          <a:p>
            <a:r>
              <a:rPr lang="de-AT" sz="2200" dirty="0" smtClean="0">
                <a:latin typeface="Corbel" panose="020B0503020204020204" pitchFamily="34" charset="0"/>
              </a:rPr>
              <a:t>Unternehmen reagieren </a:t>
            </a:r>
            <a:r>
              <a:rPr lang="de-AT" sz="2200" dirty="0">
                <a:latin typeface="Corbel" panose="020B0503020204020204" pitchFamily="34" charset="0"/>
              </a:rPr>
              <a:t>flexibel auf </a:t>
            </a:r>
            <a:r>
              <a:rPr lang="de-AT" sz="2200" dirty="0" smtClean="0">
                <a:latin typeface="Corbel" panose="020B0503020204020204" pitchFamily="34" charset="0"/>
              </a:rPr>
              <a:t>Kapazitätsschwankungen</a:t>
            </a:r>
          </a:p>
          <a:p>
            <a:pPr marL="0" indent="0">
              <a:buNone/>
            </a:pPr>
            <a:endParaRPr lang="de-AT" sz="1000" dirty="0">
              <a:latin typeface="Corbel" panose="020B0503020204020204" pitchFamily="34" charset="0"/>
            </a:endParaRPr>
          </a:p>
          <a:p>
            <a:r>
              <a:rPr lang="de-AT" sz="2200" dirty="0" smtClean="0">
                <a:latin typeface="Corbel" panose="020B0503020204020204" pitchFamily="34" charset="0"/>
              </a:rPr>
              <a:t>Hindernis:</a:t>
            </a:r>
            <a:endParaRPr lang="de-AT" sz="2200" dirty="0">
              <a:latin typeface="Corbel" panose="020B0503020204020204" pitchFamily="34" charset="0"/>
            </a:endParaRPr>
          </a:p>
          <a:p>
            <a:pPr lvl="1">
              <a:buFont typeface="Symbol" panose="05050102010706020507" pitchFamily="18" charset="2"/>
              <a:buChar char="-"/>
            </a:pPr>
            <a:r>
              <a:rPr lang="de-AT" sz="1800" dirty="0" smtClean="0">
                <a:latin typeface="Corbel" panose="020B0503020204020204" pitchFamily="34" charset="0"/>
              </a:rPr>
              <a:t>Bereitschaft zur Kooperation notwendig </a:t>
            </a:r>
            <a:r>
              <a:rPr lang="de-AT" sz="1800" dirty="0" smtClean="0">
                <a:latin typeface="Corbel" panose="020B0503020204020204" pitchFamily="34" charset="0"/>
                <a:sym typeface="Wingdings" panose="05000000000000000000" pitchFamily="2" charset="2"/>
              </a:rPr>
              <a:t> </a:t>
            </a:r>
            <a:r>
              <a:rPr lang="de-AT" sz="1800" dirty="0" err="1" smtClean="0">
                <a:latin typeface="Corbel" panose="020B0503020204020204" pitchFamily="34" charset="0"/>
                <a:sym typeface="Wingdings" panose="05000000000000000000" pitchFamily="2" charset="2"/>
              </a:rPr>
              <a:t>Mind-Shift</a:t>
            </a:r>
            <a:r>
              <a:rPr lang="de-AT" sz="1800" dirty="0" smtClean="0">
                <a:latin typeface="Corbel" panose="020B0503020204020204" pitchFamily="34" charset="0"/>
                <a:sym typeface="Wingdings" panose="05000000000000000000" pitchFamily="2" charset="2"/>
              </a:rPr>
              <a:t> notwendig</a:t>
            </a:r>
          </a:p>
          <a:p>
            <a:pPr lvl="1">
              <a:buFont typeface="Symbol" panose="05050102010706020507" pitchFamily="18" charset="2"/>
              <a:buChar char="-"/>
            </a:pPr>
            <a:r>
              <a:rPr lang="de-AT" sz="1800" dirty="0" smtClean="0">
                <a:latin typeface="Corbel" panose="020B0503020204020204" pitchFamily="34" charset="0"/>
                <a:sym typeface="Wingdings" panose="05000000000000000000" pitchFamily="2" charset="2"/>
              </a:rPr>
              <a:t>Klärung der relevanten (z.B. rechtlichen) Rahmenbedingungen </a:t>
            </a:r>
            <a:endParaRPr lang="de-AT" sz="1800" dirty="0">
              <a:latin typeface="Corbel" panose="020B0503020204020204" pitchFamily="34" charset="0"/>
            </a:endParaRP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Tree>
    <p:extLst>
      <p:ext uri="{BB962C8B-B14F-4D97-AF65-F5344CB8AC3E}">
        <p14:creationId xmlns:p14="http://schemas.microsoft.com/office/powerpoint/2010/main" val="450952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solidFill>
                  <a:schemeClr val="accent1"/>
                </a:solidFill>
                <a:latin typeface="Corbel" panose="020B0503020204020204" pitchFamily="34" charset="0"/>
              </a:rPr>
              <a:t>Agenda</a:t>
            </a:r>
            <a:br>
              <a:rPr lang="en-US" b="1" dirty="0" smtClean="0">
                <a:solidFill>
                  <a:schemeClr val="accent1"/>
                </a:solidFill>
                <a:latin typeface="Corbel" panose="020B0503020204020204" pitchFamily="34" charset="0"/>
              </a:rPr>
            </a:br>
            <a:r>
              <a:rPr lang="de-AT" sz="2400" b="0" dirty="0" smtClean="0">
                <a:solidFill>
                  <a:schemeClr val="accent1"/>
                </a:solidFill>
                <a:latin typeface="Corbel" panose="020B0503020204020204" pitchFamily="34" charset="0"/>
              </a:rPr>
              <a:t>Innovative Geschäftsmodelle</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Dezember 18</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3422088863"/>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70109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931224" cy="990600"/>
          </a:xfrm>
        </p:spPr>
        <p:txBody>
          <a:bodyPr/>
          <a:lstStyle/>
          <a:p>
            <a:pPr lvl="0"/>
            <a:r>
              <a:rPr lang="de-DE" dirty="0" smtClean="0">
                <a:latin typeface="Corbel" panose="020B0503020204020204" pitchFamily="34" charset="0"/>
              </a:rPr>
              <a:t>Relevante Geschäftsmodelle für die Binnenschifffahrt</a:t>
            </a:r>
            <a:endParaRPr lang="de-DE" sz="2400" b="0" dirty="0">
              <a:latin typeface="Corbel" panose="020B0503020204020204" pitchFamily="34" charset="0"/>
            </a:endParaRPr>
          </a:p>
        </p:txBody>
      </p:sp>
      <p:sp>
        <p:nvSpPr>
          <p:cNvPr id="3" name="Inhaltsplatzhalter 2"/>
          <p:cNvSpPr>
            <a:spLocks noGrp="1"/>
          </p:cNvSpPr>
          <p:nvPr>
            <p:ph idx="1"/>
          </p:nvPr>
        </p:nvSpPr>
        <p:spPr/>
        <p:txBody>
          <a:bodyPr/>
          <a:lstStyle/>
          <a:p>
            <a:pPr marL="0" indent="0">
              <a:buNone/>
            </a:pPr>
            <a:endParaRPr lang="de-AT" b="1" dirty="0" smtClean="0">
              <a:latin typeface="Corbel" panose="020B0503020204020204" pitchFamily="34" charset="0"/>
            </a:endParaRPr>
          </a:p>
          <a:p>
            <a:r>
              <a:rPr lang="de-AT" sz="2200" dirty="0">
                <a:latin typeface="Corbel" panose="020B0503020204020204" pitchFamily="34" charset="0"/>
              </a:rPr>
              <a:t>I</a:t>
            </a:r>
            <a:r>
              <a:rPr lang="de-AT" sz="2200" dirty="0" smtClean="0">
                <a:latin typeface="Corbel" panose="020B0503020204020204" pitchFamily="34" charset="0"/>
              </a:rPr>
              <a:t>nnovative Geschäftsmodelle sind auch für die Binnenschifffahrt interessant</a:t>
            </a:r>
          </a:p>
          <a:p>
            <a:pPr marL="0" indent="0">
              <a:buNone/>
            </a:pPr>
            <a:endParaRPr lang="de-AT" dirty="0" smtClean="0">
              <a:latin typeface="Corbel" panose="020B0503020204020204" pitchFamily="34" charset="0"/>
            </a:endParaRPr>
          </a:p>
          <a:p>
            <a:r>
              <a:rPr lang="de-AT" sz="2200" dirty="0" smtClean="0">
                <a:latin typeface="Corbel" panose="020B0503020204020204" pitchFamily="34" charset="0"/>
              </a:rPr>
              <a:t>Vor allem </a:t>
            </a:r>
            <a:r>
              <a:rPr lang="de-AT" sz="2200" b="1" dirty="0" smtClean="0">
                <a:latin typeface="Corbel" panose="020B0503020204020204" pitchFamily="34" charset="0"/>
              </a:rPr>
              <a:t>Digitalisierung</a:t>
            </a:r>
            <a:r>
              <a:rPr lang="de-AT" sz="2200" dirty="0" smtClean="0">
                <a:latin typeface="Corbel" panose="020B0503020204020204" pitchFamily="34" charset="0"/>
              </a:rPr>
              <a:t> und </a:t>
            </a:r>
            <a:r>
              <a:rPr lang="de-AT" sz="2200" b="1" dirty="0" smtClean="0">
                <a:latin typeface="Corbel" panose="020B0503020204020204" pitchFamily="34" charset="0"/>
              </a:rPr>
              <a:t>Kooperation</a:t>
            </a:r>
            <a:r>
              <a:rPr lang="de-AT" sz="2200" dirty="0" smtClean="0">
                <a:latin typeface="Corbel" panose="020B0503020204020204" pitchFamily="34" charset="0"/>
              </a:rPr>
              <a:t> prägen innovative Geschäftsmodelle in der Binnenschifffahrt</a:t>
            </a:r>
          </a:p>
          <a:p>
            <a:pPr lvl="1">
              <a:buFont typeface="Symbol" panose="05050102010706020507" pitchFamily="18" charset="2"/>
              <a:buChar char="-"/>
            </a:pPr>
            <a:r>
              <a:rPr lang="de-AT" sz="1800" dirty="0" smtClean="0">
                <a:latin typeface="Corbel" panose="020B0503020204020204" pitchFamily="34" charset="0"/>
              </a:rPr>
              <a:t>E-Commerce Plattformen</a:t>
            </a:r>
          </a:p>
          <a:p>
            <a:pPr lvl="1">
              <a:buFont typeface="Symbol" panose="05050102010706020507" pitchFamily="18" charset="2"/>
              <a:buChar char="-"/>
            </a:pPr>
            <a:r>
              <a:rPr lang="de-AT" sz="1800" dirty="0" smtClean="0">
                <a:latin typeface="Corbel" panose="020B0503020204020204" pitchFamily="34" charset="0"/>
              </a:rPr>
              <a:t>Nachverfolgung der Waren an Board </a:t>
            </a:r>
          </a:p>
          <a:p>
            <a:pPr marL="0" indent="0">
              <a:buNone/>
            </a:pPr>
            <a:endParaRPr lang="de-AT" dirty="0" smtClean="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Tree>
    <p:extLst>
      <p:ext uri="{BB962C8B-B14F-4D97-AF65-F5344CB8AC3E}">
        <p14:creationId xmlns:p14="http://schemas.microsoft.com/office/powerpoint/2010/main" val="2423980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AT" dirty="0" smtClean="0">
              <a:latin typeface="Corbel" panose="020B0503020204020204" pitchFamily="34" charset="0"/>
            </a:endParaRPr>
          </a:p>
          <a:p>
            <a:r>
              <a:rPr lang="de-AT" sz="2200" dirty="0" smtClean="0">
                <a:latin typeface="Corbel" panose="020B0503020204020204" pitchFamily="34" charset="0"/>
              </a:rPr>
              <a:t>Interdisziplinäre Zusammenarbeit mit anderen Akteuren der Wirtschaft</a:t>
            </a:r>
          </a:p>
          <a:p>
            <a:endParaRPr lang="de-AT" sz="1000" dirty="0">
              <a:latin typeface="Corbel" panose="020B0503020204020204" pitchFamily="34" charset="0"/>
            </a:endParaRPr>
          </a:p>
          <a:p>
            <a:r>
              <a:rPr lang="de-AT" sz="2200" dirty="0" smtClean="0">
                <a:latin typeface="Corbel" panose="020B0503020204020204" pitchFamily="34" charset="0"/>
              </a:rPr>
              <a:t>Datenaustausch</a:t>
            </a:r>
          </a:p>
          <a:p>
            <a:endParaRPr lang="de-AT" sz="1000" dirty="0">
              <a:latin typeface="Corbel" panose="020B0503020204020204" pitchFamily="34" charset="0"/>
            </a:endParaRPr>
          </a:p>
          <a:p>
            <a:r>
              <a:rPr lang="de-AT" sz="2200" dirty="0" smtClean="0">
                <a:latin typeface="Corbel" panose="020B0503020204020204" pitchFamily="34" charset="0"/>
              </a:rPr>
              <a:t>Nutzung gemeinsamer Plattformen und Infrastrukturen</a:t>
            </a:r>
          </a:p>
          <a:p>
            <a:endParaRPr lang="de-AT" sz="1000" dirty="0" smtClean="0">
              <a:latin typeface="Corbel" panose="020B0503020204020204" pitchFamily="34" charset="0"/>
            </a:endParaRPr>
          </a:p>
          <a:p>
            <a:r>
              <a:rPr lang="de-AT" sz="2200" dirty="0" smtClean="0">
                <a:latin typeface="Corbel" panose="020B0503020204020204" pitchFamily="34" charset="0"/>
              </a:rPr>
              <a:t>Umsetzung kooperativer Netzwerke</a:t>
            </a:r>
            <a:endParaRPr lang="de-AT" sz="2200" dirty="0">
              <a:latin typeface="Corbel" panose="020B0503020204020204" pitchFamily="34" charset="0"/>
            </a:endParaRPr>
          </a:p>
          <a:p>
            <a:endParaRPr lang="de-AT" dirty="0" smtClean="0">
              <a:latin typeface="Corbel" panose="020B0503020204020204" pitchFamily="34" charset="0"/>
            </a:endParaRPr>
          </a:p>
          <a:p>
            <a:endParaRPr lang="de-AT" dirty="0">
              <a:latin typeface="Corbel" panose="020B0503020204020204" pitchFamily="34" charset="0"/>
            </a:endParaRPr>
          </a:p>
          <a:p>
            <a:endParaRPr lang="de-AT" dirty="0" smtClean="0">
              <a:latin typeface="Corbel" panose="020B0503020204020204" pitchFamily="34" charset="0"/>
            </a:endParaRPr>
          </a:p>
          <a:p>
            <a:endParaRPr lang="de-AT" dirty="0" smtClean="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
        <p:nvSpPr>
          <p:cNvPr id="8" name="Titel 1"/>
          <p:cNvSpPr>
            <a:spLocks noGrp="1"/>
          </p:cNvSpPr>
          <p:nvPr>
            <p:ph type="title"/>
          </p:nvPr>
        </p:nvSpPr>
        <p:spPr>
          <a:xfrm>
            <a:off x="457200" y="404664"/>
            <a:ext cx="7715200" cy="990600"/>
          </a:xfrm>
        </p:spPr>
        <p:txBody>
          <a:bodyPr>
            <a:normAutofit/>
          </a:bodyPr>
          <a:lstStyle/>
          <a:p>
            <a:r>
              <a:rPr lang="de-AT" dirty="0" smtClean="0">
                <a:latin typeface="Corbel" panose="020B0503020204020204" pitchFamily="34" charset="0"/>
              </a:rPr>
              <a:t>Kooperation und Digitalisierung</a:t>
            </a:r>
            <a:r>
              <a:rPr lang="de-AT" b="0" dirty="0">
                <a:latin typeface="Corbel" panose="020B0503020204020204" pitchFamily="34" charset="0"/>
              </a:rPr>
              <a:t/>
            </a:r>
            <a:br>
              <a:rPr lang="de-AT" b="0" dirty="0">
                <a:latin typeface="Corbel" panose="020B0503020204020204" pitchFamily="34" charset="0"/>
              </a:rPr>
            </a:br>
            <a:r>
              <a:rPr lang="de-DE" sz="2400" b="0" dirty="0" smtClean="0">
                <a:latin typeface="Corbel" panose="020B0503020204020204" pitchFamily="34" charset="0"/>
              </a:rPr>
              <a:t>Relevante </a:t>
            </a:r>
            <a:r>
              <a:rPr lang="de-DE" sz="2400" b="0" dirty="0">
                <a:latin typeface="Corbel" panose="020B0503020204020204" pitchFamily="34" charset="0"/>
              </a:rPr>
              <a:t>Geschäftsmodelle für die </a:t>
            </a:r>
            <a:r>
              <a:rPr lang="de-DE" sz="2400" b="0" dirty="0" smtClean="0">
                <a:latin typeface="Corbel" panose="020B0503020204020204" pitchFamily="34" charset="0"/>
              </a:rPr>
              <a:t>Binnenschifffahrt</a:t>
            </a:r>
            <a:endParaRPr lang="de-AT" sz="2000" b="0" dirty="0">
              <a:latin typeface="Corbel" panose="020B0503020204020204" pitchFamily="34" charset="0"/>
            </a:endParaRPr>
          </a:p>
        </p:txBody>
      </p:sp>
    </p:spTree>
    <p:extLst>
      <p:ext uri="{BB962C8B-B14F-4D97-AF65-F5344CB8AC3E}">
        <p14:creationId xmlns:p14="http://schemas.microsoft.com/office/powerpoint/2010/main" val="3723724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700808"/>
            <a:ext cx="8363272" cy="4776192"/>
          </a:xfrm>
        </p:spPr>
        <p:txBody>
          <a:bodyPr>
            <a:normAutofit/>
          </a:bodyPr>
          <a:lstStyle/>
          <a:p>
            <a:pPr marL="0" indent="0">
              <a:buNone/>
            </a:pPr>
            <a:r>
              <a:rPr lang="de-DE" u="sng" dirty="0" smtClean="0">
                <a:latin typeface="Corbel" panose="020B0503020204020204" pitchFamily="34" charset="0"/>
              </a:rPr>
              <a:t>Praxisbeispiele</a:t>
            </a:r>
            <a:endParaRPr lang="de-DE" sz="2000" b="1" dirty="0" smtClean="0">
              <a:latin typeface="Corbel" panose="020B0503020204020204" pitchFamily="34" charset="0"/>
            </a:endParaRPr>
          </a:p>
          <a:p>
            <a:pPr marL="0" indent="0">
              <a:buNone/>
            </a:pPr>
            <a:r>
              <a:rPr lang="de-DE" sz="2000" b="1" dirty="0" smtClean="0">
                <a:latin typeface="Corbel" panose="020B0503020204020204" pitchFamily="34" charset="0"/>
              </a:rPr>
              <a:t>Paris </a:t>
            </a:r>
            <a:r>
              <a:rPr lang="de-DE" sz="2000" b="1" dirty="0">
                <a:latin typeface="Corbel" panose="020B0503020204020204" pitchFamily="34" charset="0"/>
              </a:rPr>
              <a:t>(Frankreich): </a:t>
            </a:r>
            <a:endParaRPr lang="de-DE" sz="2000" b="1" dirty="0" smtClean="0">
              <a:latin typeface="Corbel" panose="020B0503020204020204" pitchFamily="34" charset="0"/>
            </a:endParaRPr>
          </a:p>
          <a:p>
            <a:r>
              <a:rPr lang="de-DE" sz="2200" b="1" dirty="0" err="1" smtClean="0">
                <a:latin typeface="Corbel" panose="020B0503020204020204" pitchFamily="34" charset="0"/>
              </a:rPr>
              <a:t>Franprix</a:t>
            </a:r>
            <a:endParaRPr lang="de-DE" sz="2200" b="1" dirty="0">
              <a:latin typeface="Corbel" panose="020B0503020204020204" pitchFamily="34" charset="0"/>
            </a:endParaRPr>
          </a:p>
          <a:p>
            <a:pPr lvl="1">
              <a:buFont typeface="Symbol" panose="05050102010706020507" pitchFamily="18" charset="2"/>
              <a:buChar char="-"/>
            </a:pPr>
            <a:r>
              <a:rPr lang="de-DE" sz="1800" dirty="0" smtClean="0">
                <a:latin typeface="Corbel" panose="020B0503020204020204" pitchFamily="34" charset="0"/>
              </a:rPr>
              <a:t>Belieferung </a:t>
            </a:r>
            <a:r>
              <a:rPr lang="de-DE" sz="1800" dirty="0">
                <a:latin typeface="Corbel" panose="020B0503020204020204" pitchFamily="34" charset="0"/>
              </a:rPr>
              <a:t>der Supermärkte mit dem </a:t>
            </a:r>
            <a:r>
              <a:rPr lang="de-DE" sz="1800" dirty="0" smtClean="0">
                <a:latin typeface="Corbel" panose="020B0503020204020204" pitchFamily="34" charset="0"/>
              </a:rPr>
              <a:t>Binnenschiff</a:t>
            </a:r>
          </a:p>
          <a:p>
            <a:pPr lvl="1">
              <a:buFont typeface="Symbol" panose="05050102010706020507" pitchFamily="18" charset="2"/>
              <a:buChar char="-"/>
            </a:pPr>
            <a:r>
              <a:rPr lang="de-DE" sz="1800" dirty="0" smtClean="0">
                <a:latin typeface="Corbel" panose="020B0503020204020204" pitchFamily="34" charset="0"/>
              </a:rPr>
              <a:t>Bündelung </a:t>
            </a:r>
            <a:r>
              <a:rPr lang="de-DE" sz="1800" dirty="0">
                <a:latin typeface="Corbel" panose="020B0503020204020204" pitchFamily="34" charset="0"/>
              </a:rPr>
              <a:t>der </a:t>
            </a:r>
            <a:r>
              <a:rPr lang="de-DE" sz="1800" dirty="0" smtClean="0">
                <a:latin typeface="Corbel" panose="020B0503020204020204" pitchFamily="34" charset="0"/>
              </a:rPr>
              <a:t>Waren in </a:t>
            </a:r>
            <a:r>
              <a:rPr lang="de-DE" sz="1800" dirty="0">
                <a:latin typeface="Corbel" panose="020B0503020204020204" pitchFamily="34" charset="0"/>
              </a:rPr>
              <a:t>Verteilzentren </a:t>
            </a:r>
            <a:endParaRPr lang="de-AT" sz="1800" dirty="0">
              <a:latin typeface="Corbel" panose="020B0503020204020204" pitchFamily="34" charset="0"/>
            </a:endParaRPr>
          </a:p>
          <a:p>
            <a:pPr lvl="1">
              <a:buFont typeface="Symbol" panose="05050102010706020507" pitchFamily="18" charset="2"/>
              <a:buChar char="-"/>
            </a:pPr>
            <a:r>
              <a:rPr lang="de-DE" sz="1800" dirty="0" smtClean="0">
                <a:latin typeface="Corbel" panose="020B0503020204020204" pitchFamily="34" charset="0"/>
              </a:rPr>
              <a:t>Rücktransport </a:t>
            </a:r>
            <a:r>
              <a:rPr lang="de-DE" sz="1800" dirty="0">
                <a:latin typeface="Corbel" panose="020B0503020204020204" pitchFamily="34" charset="0"/>
              </a:rPr>
              <a:t>der leeren Boxen zum </a:t>
            </a:r>
            <a:r>
              <a:rPr lang="de-DE" sz="1800" dirty="0" smtClean="0">
                <a:latin typeface="Corbel" panose="020B0503020204020204" pitchFamily="34" charset="0"/>
              </a:rPr>
              <a:t>Verteilzentrum</a:t>
            </a:r>
          </a:p>
          <a:p>
            <a:pPr marL="0" indent="0">
              <a:buNone/>
            </a:pPr>
            <a:endParaRPr lang="de-DE" sz="2000" dirty="0">
              <a:latin typeface="Corbel" panose="020B0503020204020204" pitchFamily="34" charset="0"/>
            </a:endParaRPr>
          </a:p>
          <a:p>
            <a:r>
              <a:rPr lang="de-DE" sz="2200" b="1" dirty="0">
                <a:latin typeface="Corbel" panose="020B0503020204020204" pitchFamily="34" charset="0"/>
              </a:rPr>
              <a:t>„</a:t>
            </a:r>
            <a:r>
              <a:rPr lang="de-DE" sz="2200" b="1" dirty="0" err="1">
                <a:latin typeface="Corbel" panose="020B0503020204020204" pitchFamily="34" charset="0"/>
              </a:rPr>
              <a:t>Vert</a:t>
            </a:r>
            <a:r>
              <a:rPr lang="de-DE" sz="2200" b="1" dirty="0">
                <a:latin typeface="Corbel" panose="020B0503020204020204" pitchFamily="34" charset="0"/>
              </a:rPr>
              <a:t> </a:t>
            </a:r>
            <a:r>
              <a:rPr lang="de-DE" sz="2200" b="1" dirty="0" err="1">
                <a:latin typeface="Corbel" panose="020B0503020204020204" pitchFamily="34" charset="0"/>
              </a:rPr>
              <a:t>Chez</a:t>
            </a:r>
            <a:r>
              <a:rPr lang="de-DE" sz="2200" b="1" dirty="0">
                <a:latin typeface="Corbel" panose="020B0503020204020204" pitchFamily="34" charset="0"/>
              </a:rPr>
              <a:t> </a:t>
            </a:r>
            <a:r>
              <a:rPr lang="de-DE" sz="2200" b="1" dirty="0" err="1">
                <a:latin typeface="Corbel" panose="020B0503020204020204" pitchFamily="34" charset="0"/>
              </a:rPr>
              <a:t>Vous</a:t>
            </a:r>
            <a:r>
              <a:rPr lang="de-DE" sz="2200" b="1" dirty="0" smtClean="0">
                <a:latin typeface="Corbel" panose="020B0503020204020204" pitchFamily="34" charset="0"/>
              </a:rPr>
              <a:t>“ </a:t>
            </a:r>
          </a:p>
          <a:p>
            <a:pPr lvl="1">
              <a:buFont typeface="Symbol" panose="05050102010706020507" pitchFamily="18" charset="2"/>
              <a:buChar char="-"/>
            </a:pPr>
            <a:r>
              <a:rPr lang="de-DE" sz="1800" dirty="0" smtClean="0">
                <a:latin typeface="Corbel" panose="020B0503020204020204" pitchFamily="34" charset="0"/>
              </a:rPr>
              <a:t>Frachtschiffe </a:t>
            </a:r>
            <a:r>
              <a:rPr lang="de-DE" sz="1800" dirty="0">
                <a:latin typeface="Corbel" panose="020B0503020204020204" pitchFamily="34" charset="0"/>
              </a:rPr>
              <a:t>auf der Seine als mobiles Verteilzentrum </a:t>
            </a:r>
            <a:r>
              <a:rPr lang="de-DE" sz="1800" dirty="0">
                <a:latin typeface="Corbel" panose="020B0503020204020204" pitchFamily="34" charset="0"/>
                <a:sym typeface="Wingdings" panose="05000000000000000000" pitchFamily="2" charset="2"/>
              </a:rPr>
              <a:t></a:t>
            </a:r>
            <a:r>
              <a:rPr lang="de-DE" sz="1800" dirty="0">
                <a:latin typeface="Corbel" panose="020B0503020204020204" pitchFamily="34" charset="0"/>
              </a:rPr>
              <a:t> mit Hilfe von </a:t>
            </a:r>
            <a:r>
              <a:rPr lang="de-DE" sz="1800" dirty="0" smtClean="0">
                <a:latin typeface="Corbel" panose="020B0503020204020204" pitchFamily="34" charset="0"/>
              </a:rPr>
              <a:t>Elektro-Lastenfahrrädern</a:t>
            </a:r>
            <a:endParaRPr lang="de-DE" sz="1800" dirty="0">
              <a:latin typeface="Corbel" panose="020B0503020204020204" pitchFamily="34" charset="0"/>
            </a:endParaRPr>
          </a:p>
          <a:p>
            <a:pPr lvl="1">
              <a:buFont typeface="Symbol" panose="05050102010706020507" pitchFamily="18" charset="2"/>
              <a:buChar char="-"/>
            </a:pPr>
            <a:r>
              <a:rPr lang="de-DE" sz="1800" dirty="0" smtClean="0">
                <a:latin typeface="Corbel" panose="020B0503020204020204" pitchFamily="34" charset="0"/>
              </a:rPr>
              <a:t>Täglich </a:t>
            </a:r>
            <a:r>
              <a:rPr lang="de-DE" sz="1800" dirty="0">
                <a:latin typeface="Corbel" panose="020B0503020204020204" pitchFamily="34" charset="0"/>
              </a:rPr>
              <a:t>bis zu 2.500 Pakete in Paris ausgeliefert. </a:t>
            </a:r>
            <a:endParaRPr lang="de-AT" sz="1800" dirty="0">
              <a:latin typeface="Corbel" panose="020B0503020204020204" pitchFamily="34" charset="0"/>
            </a:endParaRPr>
          </a:p>
          <a:p>
            <a:pPr marL="0" indent="0">
              <a:buNone/>
            </a:pPr>
            <a:endParaRPr lang="de-DE" dirty="0" smtClean="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pic>
        <p:nvPicPr>
          <p:cNvPr id="7" name="Grafik 6"/>
          <p:cNvPicPr>
            <a:picLocks noChangeAspect="1"/>
          </p:cNvPicPr>
          <p:nvPr/>
        </p:nvPicPr>
        <p:blipFill>
          <a:blip r:embed="rId3"/>
          <a:stretch>
            <a:fillRect/>
          </a:stretch>
        </p:blipFill>
        <p:spPr>
          <a:xfrm>
            <a:off x="6156176" y="2218315"/>
            <a:ext cx="2749096" cy="1546825"/>
          </a:xfrm>
          <a:prstGeom prst="rect">
            <a:avLst/>
          </a:prstGeom>
        </p:spPr>
      </p:pic>
      <p:pic>
        <p:nvPicPr>
          <p:cNvPr id="8" name="Grafik 7"/>
          <p:cNvPicPr>
            <a:picLocks noChangeAspect="1"/>
          </p:cNvPicPr>
          <p:nvPr/>
        </p:nvPicPr>
        <p:blipFill>
          <a:blip r:embed="rId4"/>
          <a:stretch>
            <a:fillRect/>
          </a:stretch>
        </p:blipFill>
        <p:spPr>
          <a:xfrm>
            <a:off x="5796135" y="5157191"/>
            <a:ext cx="2448273" cy="1261437"/>
          </a:xfrm>
          <a:prstGeom prst="rect">
            <a:avLst/>
          </a:prstGeom>
        </p:spPr>
      </p:pic>
      <p:sp>
        <p:nvSpPr>
          <p:cNvPr id="9" name="Textfeld 8"/>
          <p:cNvSpPr txBox="1"/>
          <p:nvPr/>
        </p:nvSpPr>
        <p:spPr>
          <a:xfrm>
            <a:off x="7055768" y="3717032"/>
            <a:ext cx="2052736" cy="215444"/>
          </a:xfrm>
          <a:prstGeom prst="rect">
            <a:avLst/>
          </a:prstGeom>
          <a:noFill/>
        </p:spPr>
        <p:txBody>
          <a:bodyPr wrap="square" rtlCol="0">
            <a:spAutoFit/>
          </a:bodyPr>
          <a:lstStyle/>
          <a:p>
            <a:r>
              <a:rPr lang="de-AT" sz="800" dirty="0" smtClean="0">
                <a:latin typeface="Corbel" panose="020B0503020204020204" pitchFamily="34" charset="0"/>
              </a:rPr>
              <a:t>Quelle: Deutsche Verkehrs-Zeitung (DVZ)</a:t>
            </a:r>
            <a:endParaRPr lang="de-AT" sz="800" dirty="0">
              <a:latin typeface="Corbel" panose="020B0503020204020204" pitchFamily="34" charset="0"/>
            </a:endParaRPr>
          </a:p>
        </p:txBody>
      </p:sp>
      <p:sp>
        <p:nvSpPr>
          <p:cNvPr id="10" name="Textfeld 9"/>
          <p:cNvSpPr txBox="1"/>
          <p:nvPr/>
        </p:nvSpPr>
        <p:spPr>
          <a:xfrm>
            <a:off x="5724128" y="6381908"/>
            <a:ext cx="2052736" cy="215444"/>
          </a:xfrm>
          <a:prstGeom prst="rect">
            <a:avLst/>
          </a:prstGeom>
          <a:noFill/>
        </p:spPr>
        <p:txBody>
          <a:bodyPr wrap="square" rtlCol="0">
            <a:spAutoFit/>
          </a:bodyPr>
          <a:lstStyle/>
          <a:p>
            <a:r>
              <a:rPr lang="de-AT" sz="800" dirty="0" smtClean="0">
                <a:latin typeface="Corbel" panose="020B0503020204020204" pitchFamily="34" charset="0"/>
              </a:rPr>
              <a:t>Quelle: Deutsche Verkehrs-Zeitung (DVZ)</a:t>
            </a:r>
            <a:endParaRPr lang="de-AT" sz="800" dirty="0">
              <a:latin typeface="Corbel" panose="020B0503020204020204" pitchFamily="34" charset="0"/>
            </a:endParaRPr>
          </a:p>
        </p:txBody>
      </p:sp>
      <p:sp>
        <p:nvSpPr>
          <p:cNvPr id="12" name="Titel 1"/>
          <p:cNvSpPr>
            <a:spLocks noGrp="1"/>
          </p:cNvSpPr>
          <p:nvPr>
            <p:ph type="title"/>
          </p:nvPr>
        </p:nvSpPr>
        <p:spPr>
          <a:xfrm>
            <a:off x="457200" y="404664"/>
            <a:ext cx="7715200" cy="990600"/>
          </a:xfrm>
        </p:spPr>
        <p:txBody>
          <a:bodyPr>
            <a:normAutofit/>
          </a:bodyPr>
          <a:lstStyle/>
          <a:p>
            <a:r>
              <a:rPr lang="de-AT" dirty="0" smtClean="0">
                <a:latin typeface="Corbel" panose="020B0503020204020204" pitchFamily="34" charset="0"/>
              </a:rPr>
              <a:t>Kooperation </a:t>
            </a:r>
            <a:r>
              <a:rPr lang="de-AT" dirty="0">
                <a:latin typeface="Corbel" panose="020B0503020204020204" pitchFamily="34" charset="0"/>
              </a:rPr>
              <a:t>und Digitalisierung</a:t>
            </a:r>
            <a:r>
              <a:rPr lang="de-AT" b="0" dirty="0">
                <a:latin typeface="Corbel" panose="020B0503020204020204" pitchFamily="34" charset="0"/>
              </a:rPr>
              <a:t/>
            </a:r>
            <a:br>
              <a:rPr lang="de-AT" b="0" dirty="0">
                <a:latin typeface="Corbel" panose="020B0503020204020204" pitchFamily="34" charset="0"/>
              </a:rPr>
            </a:br>
            <a:r>
              <a:rPr lang="de-DE" sz="2400" b="0" dirty="0" smtClean="0">
                <a:latin typeface="Corbel" panose="020B0503020204020204" pitchFamily="34" charset="0"/>
              </a:rPr>
              <a:t>Relevante </a:t>
            </a:r>
            <a:r>
              <a:rPr lang="de-DE" sz="2400" b="0" dirty="0">
                <a:latin typeface="Corbel" panose="020B0503020204020204" pitchFamily="34" charset="0"/>
              </a:rPr>
              <a:t>Geschäftsmodelle für die </a:t>
            </a:r>
            <a:r>
              <a:rPr lang="de-DE" sz="2400" b="0" dirty="0" smtClean="0">
                <a:latin typeface="Corbel" panose="020B0503020204020204" pitchFamily="34" charset="0"/>
              </a:rPr>
              <a:t>Binnenschifffahrt</a:t>
            </a:r>
            <a:endParaRPr lang="de-AT" sz="2000" b="0" dirty="0">
              <a:latin typeface="Corbel" panose="020B0503020204020204" pitchFamily="34" charset="0"/>
            </a:endParaRPr>
          </a:p>
        </p:txBody>
      </p:sp>
    </p:spTree>
    <p:extLst>
      <p:ext uri="{BB962C8B-B14F-4D97-AF65-F5344CB8AC3E}">
        <p14:creationId xmlns:p14="http://schemas.microsoft.com/office/powerpoint/2010/main" val="4182486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fontScale="92500" lnSpcReduction="10000"/>
          </a:bodyPr>
          <a:lstStyle/>
          <a:p>
            <a:pPr marL="0" indent="0">
              <a:buNone/>
            </a:pPr>
            <a:endParaRPr lang="de-DE" sz="800" b="1" dirty="0" smtClean="0">
              <a:latin typeface="Corbel" panose="020B0503020204020204" pitchFamily="34" charset="0"/>
            </a:endParaRPr>
          </a:p>
          <a:p>
            <a:pPr marL="0" indent="0">
              <a:buNone/>
            </a:pPr>
            <a:r>
              <a:rPr lang="de-DE" sz="2800" u="sng" dirty="0" smtClean="0">
                <a:latin typeface="Corbel" panose="020B0503020204020204" pitchFamily="34" charset="0"/>
              </a:rPr>
              <a:t>Praxisbeispiele</a:t>
            </a:r>
          </a:p>
          <a:p>
            <a:pPr marL="0" indent="0">
              <a:buNone/>
            </a:pPr>
            <a:r>
              <a:rPr lang="de-DE" b="1" dirty="0" smtClean="0">
                <a:latin typeface="Corbel" panose="020B0503020204020204" pitchFamily="34" charset="0"/>
              </a:rPr>
              <a:t>Amsterdam </a:t>
            </a:r>
            <a:r>
              <a:rPr lang="de-DE" b="1" dirty="0">
                <a:latin typeface="Corbel" panose="020B0503020204020204" pitchFamily="34" charset="0"/>
              </a:rPr>
              <a:t>(Niederlande) </a:t>
            </a:r>
            <a:endParaRPr lang="de-DE" b="1" dirty="0" smtClean="0">
              <a:latin typeface="Corbel" panose="020B0503020204020204" pitchFamily="34" charset="0"/>
            </a:endParaRPr>
          </a:p>
          <a:p>
            <a:pPr marL="0" indent="0">
              <a:buNone/>
            </a:pPr>
            <a:endParaRPr lang="de-AT" dirty="0">
              <a:latin typeface="Corbel" panose="020B0503020204020204" pitchFamily="34" charset="0"/>
            </a:endParaRPr>
          </a:p>
          <a:p>
            <a:r>
              <a:rPr lang="de-DE" b="1" dirty="0">
                <a:latin typeface="Corbel" panose="020B0503020204020204" pitchFamily="34" charset="0"/>
              </a:rPr>
              <a:t>DHL </a:t>
            </a:r>
            <a:r>
              <a:rPr lang="de-DE" b="1" dirty="0" smtClean="0">
                <a:latin typeface="Corbel" panose="020B0503020204020204" pitchFamily="34" charset="0"/>
              </a:rPr>
              <a:t>Express</a:t>
            </a:r>
          </a:p>
          <a:p>
            <a:pPr lvl="1">
              <a:buFont typeface="Symbol" panose="05050102010706020507" pitchFamily="18" charset="2"/>
              <a:buChar char="-"/>
            </a:pPr>
            <a:r>
              <a:rPr lang="de-DE" sz="1900" dirty="0" smtClean="0">
                <a:latin typeface="Corbel" panose="020B0503020204020204" pitchFamily="34" charset="0"/>
              </a:rPr>
              <a:t>greift </a:t>
            </a:r>
            <a:r>
              <a:rPr lang="de-DE" sz="1900" dirty="0">
                <a:latin typeface="Corbel" panose="020B0503020204020204" pitchFamily="34" charset="0"/>
              </a:rPr>
              <a:t>auf das gut ausgebaute und wenig ausgelastete </a:t>
            </a:r>
            <a:r>
              <a:rPr lang="de-DE" sz="1900" dirty="0" smtClean="0">
                <a:latin typeface="Corbel" panose="020B0503020204020204" pitchFamily="34" charset="0"/>
              </a:rPr>
              <a:t/>
            </a:r>
            <a:br>
              <a:rPr lang="de-DE" sz="1900" dirty="0" smtClean="0">
                <a:latin typeface="Corbel" panose="020B0503020204020204" pitchFamily="34" charset="0"/>
              </a:rPr>
            </a:br>
            <a:r>
              <a:rPr lang="de-DE" sz="1900" dirty="0" smtClean="0">
                <a:latin typeface="Corbel" panose="020B0503020204020204" pitchFamily="34" charset="0"/>
              </a:rPr>
              <a:t>Kanal </a:t>
            </a:r>
            <a:r>
              <a:rPr lang="de-DE" sz="1900" dirty="0">
                <a:latin typeface="Corbel" panose="020B0503020204020204" pitchFamily="34" charset="0"/>
              </a:rPr>
              <a:t>und Wasserstraßennetz </a:t>
            </a:r>
            <a:r>
              <a:rPr lang="de-DE" sz="1900" dirty="0" smtClean="0">
                <a:latin typeface="Corbel" panose="020B0503020204020204" pitchFamily="34" charset="0"/>
              </a:rPr>
              <a:t>zurück</a:t>
            </a:r>
            <a:r>
              <a:rPr lang="de-AT" sz="1900" dirty="0">
                <a:latin typeface="Corbel" panose="020B0503020204020204" pitchFamily="34" charset="0"/>
              </a:rPr>
              <a:t> </a:t>
            </a:r>
            <a:endParaRPr lang="de-AT" sz="1900" dirty="0" smtClean="0">
              <a:latin typeface="Corbel" panose="020B0503020204020204" pitchFamily="34" charset="0"/>
            </a:endParaRPr>
          </a:p>
          <a:p>
            <a:pPr lvl="1">
              <a:buFont typeface="Symbol" panose="05050102010706020507" pitchFamily="18" charset="2"/>
              <a:buChar char="-"/>
            </a:pPr>
            <a:r>
              <a:rPr lang="de-DE" sz="1900" dirty="0" smtClean="0">
                <a:latin typeface="Corbel" panose="020B0503020204020204" pitchFamily="34" charset="0"/>
              </a:rPr>
              <a:t>schwimmendes </a:t>
            </a:r>
            <a:r>
              <a:rPr lang="de-DE" sz="1900" dirty="0">
                <a:latin typeface="Corbel" panose="020B0503020204020204" pitchFamily="34" charset="0"/>
              </a:rPr>
              <a:t>Verteilzentrum im Innenstadtbereich</a:t>
            </a:r>
            <a:endParaRPr lang="de-AT" sz="1900" dirty="0">
              <a:latin typeface="Corbel" panose="020B0503020204020204" pitchFamily="34" charset="0"/>
            </a:endParaRPr>
          </a:p>
          <a:p>
            <a:pPr marL="0" indent="0">
              <a:buNone/>
            </a:pPr>
            <a:endParaRPr lang="de-DE" b="1" dirty="0" smtClean="0">
              <a:latin typeface="Corbel" panose="020B0503020204020204" pitchFamily="34" charset="0"/>
            </a:endParaRPr>
          </a:p>
          <a:p>
            <a:r>
              <a:rPr lang="de-DE" b="1" dirty="0" err="1" smtClean="0">
                <a:latin typeface="Corbel" panose="020B0503020204020204" pitchFamily="34" charset="0"/>
              </a:rPr>
              <a:t>Mariteam</a:t>
            </a:r>
            <a:r>
              <a:rPr lang="de-DE" b="1" dirty="0" smtClean="0">
                <a:latin typeface="Corbel" panose="020B0503020204020204" pitchFamily="34" charset="0"/>
              </a:rPr>
              <a:t> </a:t>
            </a:r>
            <a:r>
              <a:rPr lang="de-DE" b="1" dirty="0" err="1" smtClean="0">
                <a:latin typeface="Corbel" panose="020B0503020204020204" pitchFamily="34" charset="0"/>
              </a:rPr>
              <a:t>Mokum</a:t>
            </a:r>
            <a:endParaRPr lang="de-DE" dirty="0">
              <a:latin typeface="Corbel" panose="020B0503020204020204" pitchFamily="34" charset="0"/>
            </a:endParaRPr>
          </a:p>
          <a:p>
            <a:pPr lvl="1">
              <a:buFont typeface="Symbol" panose="05050102010706020507" pitchFamily="18" charset="2"/>
              <a:buChar char="-"/>
            </a:pPr>
            <a:r>
              <a:rPr lang="de-AT" sz="1900" dirty="0" smtClean="0">
                <a:latin typeface="Corbel" panose="020B0503020204020204" pitchFamily="34" charset="0"/>
              </a:rPr>
              <a:t>Logistikdienstleistungen </a:t>
            </a:r>
            <a:r>
              <a:rPr lang="de-AT" sz="1900" dirty="0">
                <a:latin typeface="Corbel" panose="020B0503020204020204" pitchFamily="34" charset="0"/>
              </a:rPr>
              <a:t>in den Kanälen von </a:t>
            </a:r>
            <a:r>
              <a:rPr lang="de-AT" sz="1900" dirty="0" smtClean="0">
                <a:latin typeface="Corbel" panose="020B0503020204020204" pitchFamily="34" charset="0"/>
              </a:rPr>
              <a:t/>
            </a:r>
            <a:br>
              <a:rPr lang="de-AT" sz="1900" dirty="0" smtClean="0">
                <a:latin typeface="Corbel" panose="020B0503020204020204" pitchFamily="34" charset="0"/>
              </a:rPr>
            </a:br>
            <a:r>
              <a:rPr lang="de-AT" sz="1900" dirty="0" smtClean="0">
                <a:latin typeface="Corbel" panose="020B0503020204020204" pitchFamily="34" charset="0"/>
              </a:rPr>
              <a:t>Amsterdam </a:t>
            </a:r>
            <a:r>
              <a:rPr lang="de-AT" sz="1900" dirty="0" smtClean="0">
                <a:latin typeface="Corbel" panose="020B0503020204020204" pitchFamily="34" charset="0"/>
                <a:sym typeface="Wingdings" panose="05000000000000000000" pitchFamily="2" charset="2"/>
              </a:rPr>
              <a:t></a:t>
            </a:r>
            <a:r>
              <a:rPr lang="de-AT" sz="1900" dirty="0" smtClean="0">
                <a:latin typeface="Corbel" panose="020B0503020204020204" pitchFamily="34" charset="0"/>
              </a:rPr>
              <a:t> </a:t>
            </a:r>
            <a:r>
              <a:rPr lang="de-AT" sz="1900" dirty="0">
                <a:latin typeface="Corbel" panose="020B0503020204020204" pitchFamily="34" charset="0"/>
              </a:rPr>
              <a:t>Transport von </a:t>
            </a:r>
            <a:r>
              <a:rPr lang="de-AT" sz="1900" dirty="0" smtClean="0">
                <a:latin typeface="Corbel" panose="020B0503020204020204" pitchFamily="34" charset="0"/>
              </a:rPr>
              <a:t>Müllcontainern, </a:t>
            </a:r>
            <a:br>
              <a:rPr lang="de-AT" sz="1900" dirty="0" smtClean="0">
                <a:latin typeface="Corbel" panose="020B0503020204020204" pitchFamily="34" charset="0"/>
              </a:rPr>
            </a:br>
            <a:r>
              <a:rPr lang="de-AT" sz="1900" dirty="0" smtClean="0">
                <a:latin typeface="Corbel" panose="020B0503020204020204" pitchFamily="34" charset="0"/>
              </a:rPr>
              <a:t>Schüttgutbehältern, </a:t>
            </a:r>
            <a:r>
              <a:rPr lang="de-AT" sz="1900" dirty="0">
                <a:latin typeface="Corbel" panose="020B0503020204020204" pitchFamily="34" charset="0"/>
              </a:rPr>
              <a:t>Gitterboxen oder </a:t>
            </a:r>
            <a:r>
              <a:rPr lang="de-AT" sz="1900" dirty="0" smtClean="0">
                <a:latin typeface="Corbel" panose="020B0503020204020204" pitchFamily="34" charset="0"/>
              </a:rPr>
              <a:t>Paletten</a:t>
            </a:r>
          </a:p>
          <a:p>
            <a:pPr lvl="1">
              <a:buFont typeface="Symbol" panose="05050102010706020507" pitchFamily="18" charset="2"/>
              <a:buChar char="-"/>
            </a:pPr>
            <a:r>
              <a:rPr lang="de-AT" sz="1900" dirty="0" smtClean="0">
                <a:latin typeface="Corbel" panose="020B0503020204020204" pitchFamily="34" charset="0"/>
              </a:rPr>
              <a:t>Ausgestattet </a:t>
            </a:r>
            <a:r>
              <a:rPr lang="de-AT" sz="1900" dirty="0">
                <a:latin typeface="Corbel" panose="020B0503020204020204" pitchFamily="34" charset="0"/>
              </a:rPr>
              <a:t>mit einem Hybridantrieb </a:t>
            </a:r>
            <a:r>
              <a:rPr lang="de-AT" sz="1900" dirty="0" smtClean="0">
                <a:latin typeface="Corbel" panose="020B0503020204020204" pitchFamily="34" charset="0"/>
              </a:rPr>
              <a:t/>
            </a:r>
            <a:br>
              <a:rPr lang="de-AT" sz="1900" dirty="0" smtClean="0">
                <a:latin typeface="Corbel" panose="020B0503020204020204" pitchFamily="34" charset="0"/>
              </a:rPr>
            </a:br>
            <a:r>
              <a:rPr lang="de-AT" sz="1900" dirty="0" smtClean="0">
                <a:latin typeface="Corbel" panose="020B0503020204020204" pitchFamily="34" charset="0"/>
                <a:sym typeface="Wingdings" panose="05000000000000000000" pitchFamily="2" charset="2"/>
              </a:rPr>
              <a:t> </a:t>
            </a:r>
            <a:r>
              <a:rPr lang="de-AT" sz="1900" dirty="0" smtClean="0">
                <a:latin typeface="Corbel" panose="020B0503020204020204" pitchFamily="34" charset="0"/>
              </a:rPr>
              <a:t>emissionsfreier </a:t>
            </a:r>
            <a:r>
              <a:rPr lang="de-AT" sz="1900" dirty="0">
                <a:latin typeface="Corbel" panose="020B0503020204020204" pitchFamily="34" charset="0"/>
              </a:rPr>
              <a:t>und geräuscharmer Transport</a:t>
            </a:r>
          </a:p>
          <a:p>
            <a:pPr marL="0" indent="0">
              <a:buNone/>
            </a:pPr>
            <a:endParaRPr lang="de-DE" dirty="0" smtClean="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6" name="Grafik 5" descr="Bildergebnis für vert chez vous binnenschif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8448" y="4581128"/>
            <a:ext cx="2910710" cy="1177761"/>
          </a:xfrm>
          <a:prstGeom prst="rect">
            <a:avLst/>
          </a:prstGeom>
          <a:noFill/>
          <a:ln>
            <a:noFill/>
          </a:ln>
        </p:spPr>
      </p:pic>
      <p:sp>
        <p:nvSpPr>
          <p:cNvPr id="7" name="Textfeld 6"/>
          <p:cNvSpPr txBox="1"/>
          <p:nvPr/>
        </p:nvSpPr>
        <p:spPr>
          <a:xfrm>
            <a:off x="6046440" y="5771519"/>
            <a:ext cx="2052736" cy="215444"/>
          </a:xfrm>
          <a:prstGeom prst="rect">
            <a:avLst/>
          </a:prstGeom>
          <a:noFill/>
        </p:spPr>
        <p:txBody>
          <a:bodyPr wrap="square" rtlCol="0">
            <a:spAutoFit/>
          </a:bodyPr>
          <a:lstStyle/>
          <a:p>
            <a:r>
              <a:rPr lang="de-AT" sz="800" dirty="0" smtClean="0">
                <a:latin typeface="Corbel" panose="020B0503020204020204" pitchFamily="34" charset="0"/>
              </a:rPr>
              <a:t>Quelle</a:t>
            </a:r>
            <a:r>
              <a:rPr lang="de-AT" sz="800" dirty="0">
                <a:latin typeface="Corbel" panose="020B0503020204020204" pitchFamily="34" charset="0"/>
              </a:rPr>
              <a:t>: </a:t>
            </a:r>
            <a:r>
              <a:rPr lang="de-AT" sz="800" dirty="0" err="1">
                <a:latin typeface="Corbel" panose="020B0503020204020204" pitchFamily="34" charset="0"/>
              </a:rPr>
              <a:t>zukunft-mobilitaet</a:t>
            </a:r>
            <a:r>
              <a:rPr lang="de-AT" sz="800" dirty="0">
                <a:latin typeface="Corbel" panose="020B0503020204020204" pitchFamily="34" charset="0"/>
              </a:rPr>
              <a:t> </a:t>
            </a:r>
          </a:p>
        </p:txBody>
      </p:sp>
      <p:pic>
        <p:nvPicPr>
          <p:cNvPr id="8" name="Grafik 7" descr="Bildergebnis für • Mariteam Mokum"/>
          <p:cNvPicPr/>
          <p:nvPr/>
        </p:nvPicPr>
        <p:blipFill>
          <a:blip r:embed="rId4">
            <a:extLst>
              <a:ext uri="{28A0092B-C50C-407E-A947-70E740481C1C}">
                <a14:useLocalDpi xmlns:a14="http://schemas.microsoft.com/office/drawing/2010/main" val="0"/>
              </a:ext>
            </a:extLst>
          </a:blip>
          <a:srcRect/>
          <a:stretch>
            <a:fillRect/>
          </a:stretch>
        </p:blipFill>
        <p:spPr bwMode="auto">
          <a:xfrm>
            <a:off x="6518448" y="2469255"/>
            <a:ext cx="2478662" cy="1464412"/>
          </a:xfrm>
          <a:prstGeom prst="rect">
            <a:avLst/>
          </a:prstGeom>
          <a:noFill/>
          <a:ln>
            <a:noFill/>
          </a:ln>
        </p:spPr>
      </p:pic>
      <p:sp>
        <p:nvSpPr>
          <p:cNvPr id="9" name="Textfeld 8"/>
          <p:cNvSpPr txBox="1"/>
          <p:nvPr/>
        </p:nvSpPr>
        <p:spPr>
          <a:xfrm>
            <a:off x="6446121" y="3900071"/>
            <a:ext cx="2052736" cy="215444"/>
          </a:xfrm>
          <a:prstGeom prst="rect">
            <a:avLst/>
          </a:prstGeom>
          <a:noFill/>
        </p:spPr>
        <p:txBody>
          <a:bodyPr wrap="square" rtlCol="0">
            <a:spAutoFit/>
          </a:bodyPr>
          <a:lstStyle/>
          <a:p>
            <a:r>
              <a:rPr lang="de-AT" sz="800" dirty="0" smtClean="0">
                <a:latin typeface="Corbel" panose="020B0503020204020204" pitchFamily="34" charset="0"/>
              </a:rPr>
              <a:t>Quelle: </a:t>
            </a:r>
            <a:r>
              <a:rPr lang="de-AT" sz="800" dirty="0">
                <a:latin typeface="Corbel" panose="020B0503020204020204" pitchFamily="34" charset="0"/>
              </a:rPr>
              <a:t>De </a:t>
            </a:r>
            <a:r>
              <a:rPr lang="de-AT" sz="800" dirty="0" err="1">
                <a:latin typeface="Corbel" panose="020B0503020204020204" pitchFamily="34" charset="0"/>
              </a:rPr>
              <a:t>Gezonde</a:t>
            </a:r>
            <a:r>
              <a:rPr lang="de-AT" sz="800" dirty="0">
                <a:latin typeface="Corbel" panose="020B0503020204020204" pitchFamily="34" charset="0"/>
              </a:rPr>
              <a:t> Stad</a:t>
            </a:r>
          </a:p>
        </p:txBody>
      </p:sp>
      <p:sp>
        <p:nvSpPr>
          <p:cNvPr id="12" name="Titel 1"/>
          <p:cNvSpPr>
            <a:spLocks noGrp="1"/>
          </p:cNvSpPr>
          <p:nvPr>
            <p:ph type="title"/>
          </p:nvPr>
        </p:nvSpPr>
        <p:spPr>
          <a:xfrm>
            <a:off x="457200" y="404664"/>
            <a:ext cx="7715200" cy="990600"/>
          </a:xfrm>
        </p:spPr>
        <p:txBody>
          <a:bodyPr>
            <a:normAutofit/>
          </a:bodyPr>
          <a:lstStyle/>
          <a:p>
            <a:r>
              <a:rPr lang="de-AT" dirty="0">
                <a:latin typeface="Corbel" panose="020B0503020204020204" pitchFamily="34" charset="0"/>
              </a:rPr>
              <a:t>Kooperation und Digitalisierung</a:t>
            </a:r>
            <a:r>
              <a:rPr lang="de-AT" b="0" dirty="0">
                <a:latin typeface="Corbel" panose="020B0503020204020204" pitchFamily="34" charset="0"/>
              </a:rPr>
              <a:t/>
            </a:r>
            <a:br>
              <a:rPr lang="de-AT" b="0" dirty="0">
                <a:latin typeface="Corbel" panose="020B0503020204020204" pitchFamily="34" charset="0"/>
              </a:rPr>
            </a:br>
            <a:r>
              <a:rPr lang="de-DE" sz="2400" b="0" dirty="0" smtClean="0">
                <a:latin typeface="Corbel" panose="020B0503020204020204" pitchFamily="34" charset="0"/>
              </a:rPr>
              <a:t>Relevante </a:t>
            </a:r>
            <a:r>
              <a:rPr lang="de-DE" sz="2400" b="0" dirty="0">
                <a:latin typeface="Corbel" panose="020B0503020204020204" pitchFamily="34" charset="0"/>
              </a:rPr>
              <a:t>Geschäftsmodelle für die </a:t>
            </a:r>
            <a:r>
              <a:rPr lang="de-DE" sz="2400" b="0" dirty="0" smtClean="0">
                <a:latin typeface="Corbel" panose="020B0503020204020204" pitchFamily="34" charset="0"/>
              </a:rPr>
              <a:t>Binnenschifffahrt</a:t>
            </a:r>
            <a:endParaRPr lang="de-AT" sz="2000" b="0" dirty="0">
              <a:latin typeface="Corbel" panose="020B0503020204020204" pitchFamily="34" charset="0"/>
            </a:endParaRPr>
          </a:p>
        </p:txBody>
      </p:sp>
    </p:spTree>
    <p:extLst>
      <p:ext uri="{BB962C8B-B14F-4D97-AF65-F5344CB8AC3E}">
        <p14:creationId xmlns:p14="http://schemas.microsoft.com/office/powerpoint/2010/main" val="45751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latin typeface="Corbel" panose="020B0503020204020204" pitchFamily="34" charset="0"/>
              </a:rPr>
              <a:t>Zusammenfassung und Ausblick</a:t>
            </a:r>
            <a:endParaRPr lang="de-AT" dirty="0">
              <a:latin typeface="Corbel" panose="020B0503020204020204" pitchFamily="34" charset="0"/>
            </a:endParaRPr>
          </a:p>
        </p:txBody>
      </p:sp>
      <p:sp>
        <p:nvSpPr>
          <p:cNvPr id="3" name="Content Placeholder 2"/>
          <p:cNvSpPr>
            <a:spLocks noGrp="1"/>
          </p:cNvSpPr>
          <p:nvPr>
            <p:ph idx="1"/>
          </p:nvPr>
        </p:nvSpPr>
        <p:spPr/>
        <p:txBody>
          <a:bodyPr>
            <a:normAutofit/>
          </a:bodyPr>
          <a:lstStyle/>
          <a:p>
            <a:r>
              <a:rPr lang="de-AT" sz="2200" dirty="0" smtClean="0">
                <a:latin typeface="Corbel" panose="020B0503020204020204" pitchFamily="34" charset="0"/>
              </a:rPr>
              <a:t>Der Transportbereich steht vor der Herausforderung</a:t>
            </a:r>
            <a:r>
              <a:rPr lang="de-AT" sz="2200" dirty="0">
                <a:latin typeface="Corbel" panose="020B0503020204020204" pitchFamily="34" charset="0"/>
              </a:rPr>
              <a:t>, dass das Güteraufkommen in Zukunft stark zunehmen </a:t>
            </a:r>
            <a:r>
              <a:rPr lang="de-AT" sz="2200" dirty="0" smtClean="0">
                <a:latin typeface="Corbel" panose="020B0503020204020204" pitchFamily="34" charset="0"/>
              </a:rPr>
              <a:t>wird </a:t>
            </a:r>
            <a:r>
              <a:rPr lang="de-AT" sz="2200" dirty="0" smtClean="0">
                <a:latin typeface="Corbel" panose="020B0503020204020204" pitchFamily="34" charset="0"/>
                <a:sym typeface="Wingdings" panose="05000000000000000000" pitchFamily="2" charset="2"/>
              </a:rPr>
              <a:t> </a:t>
            </a:r>
            <a:r>
              <a:rPr lang="de-AT" sz="2200" dirty="0" smtClean="0">
                <a:latin typeface="Corbel" panose="020B0503020204020204" pitchFamily="34" charset="0"/>
              </a:rPr>
              <a:t>Entstehung </a:t>
            </a:r>
            <a:r>
              <a:rPr lang="de-AT" sz="2200" dirty="0">
                <a:latin typeface="Corbel" panose="020B0503020204020204" pitchFamily="34" charset="0"/>
              </a:rPr>
              <a:t>neuer innovativer </a:t>
            </a:r>
            <a:r>
              <a:rPr lang="de-AT" sz="2200" dirty="0" smtClean="0">
                <a:latin typeface="Corbel" panose="020B0503020204020204" pitchFamily="34" charset="0"/>
              </a:rPr>
              <a:t>Geschäftsmodelle</a:t>
            </a:r>
          </a:p>
          <a:p>
            <a:pPr marL="0" indent="0">
              <a:buNone/>
            </a:pPr>
            <a:endParaRPr lang="de-AT" sz="1000" dirty="0">
              <a:latin typeface="Corbel" panose="020B0503020204020204" pitchFamily="34" charset="0"/>
            </a:endParaRPr>
          </a:p>
          <a:p>
            <a:r>
              <a:rPr lang="de-AT" sz="2200" dirty="0" smtClean="0">
                <a:latin typeface="Corbel" panose="020B0503020204020204" pitchFamily="34" charset="0"/>
              </a:rPr>
              <a:t>Chancen </a:t>
            </a:r>
            <a:r>
              <a:rPr lang="de-AT" sz="2200" dirty="0">
                <a:latin typeface="Corbel" panose="020B0503020204020204" pitchFamily="34" charset="0"/>
              </a:rPr>
              <a:t>für eine erfolgreiche und effiziente Integration der Binnenschifffahrt in die </a:t>
            </a:r>
            <a:r>
              <a:rPr lang="de-AT" sz="2200" dirty="0" smtClean="0">
                <a:latin typeface="Corbel" panose="020B0503020204020204" pitchFamily="34" charset="0"/>
              </a:rPr>
              <a:t>Transportkette </a:t>
            </a:r>
            <a:r>
              <a:rPr lang="de-AT" sz="2200" dirty="0" smtClean="0">
                <a:latin typeface="Corbel" panose="020B0503020204020204" pitchFamily="34" charset="0"/>
                <a:sym typeface="Wingdings" panose="05000000000000000000" pitchFamily="2" charset="2"/>
              </a:rPr>
              <a:t> </a:t>
            </a:r>
            <a:r>
              <a:rPr lang="de-AT" sz="2200" dirty="0" smtClean="0">
                <a:latin typeface="Corbel" panose="020B0503020204020204" pitchFamily="34" charset="0"/>
              </a:rPr>
              <a:t>positive </a:t>
            </a:r>
            <a:r>
              <a:rPr lang="de-AT" sz="2200" dirty="0">
                <a:latin typeface="Corbel" panose="020B0503020204020204" pitchFamily="34" charset="0"/>
              </a:rPr>
              <a:t>Entwicklung </a:t>
            </a:r>
            <a:r>
              <a:rPr lang="de-AT" sz="2200" dirty="0" smtClean="0">
                <a:latin typeface="Corbel" panose="020B0503020204020204" pitchFamily="34" charset="0"/>
              </a:rPr>
              <a:t>für Binnenschifffahrt </a:t>
            </a:r>
          </a:p>
          <a:p>
            <a:pPr marL="0" indent="0">
              <a:buNone/>
            </a:pPr>
            <a:endParaRPr lang="de-AT" sz="1000" dirty="0" smtClean="0">
              <a:latin typeface="Corbel" panose="020B0503020204020204" pitchFamily="34" charset="0"/>
            </a:endParaRPr>
          </a:p>
          <a:p>
            <a:r>
              <a:rPr lang="de-AT" sz="2200" dirty="0" smtClean="0">
                <a:latin typeface="Corbel" panose="020B0503020204020204" pitchFamily="34" charset="0"/>
              </a:rPr>
              <a:t>Voraussetzungen für Erfolg: </a:t>
            </a:r>
          </a:p>
          <a:p>
            <a:pPr lvl="1">
              <a:buFont typeface="Symbol" panose="05050102010706020507" pitchFamily="18" charset="2"/>
              <a:buChar char="-"/>
            </a:pPr>
            <a:r>
              <a:rPr lang="de-AT" dirty="0" smtClean="0">
                <a:latin typeface="Corbel" panose="020B0503020204020204" pitchFamily="34" charset="0"/>
              </a:rPr>
              <a:t>Zusammenarbeit </a:t>
            </a:r>
            <a:r>
              <a:rPr lang="de-AT" dirty="0">
                <a:latin typeface="Corbel" panose="020B0503020204020204" pitchFamily="34" charset="0"/>
              </a:rPr>
              <a:t>der unterschiedlichen Akteure </a:t>
            </a:r>
            <a:endParaRPr lang="de-AT" dirty="0" smtClean="0">
              <a:latin typeface="Corbel" panose="020B0503020204020204" pitchFamily="34" charset="0"/>
            </a:endParaRPr>
          </a:p>
          <a:p>
            <a:pPr lvl="1">
              <a:buFont typeface="Symbol" panose="05050102010706020507" pitchFamily="18" charset="2"/>
              <a:buChar char="-"/>
            </a:pPr>
            <a:r>
              <a:rPr lang="de-AT" dirty="0" smtClean="0">
                <a:latin typeface="Corbel" panose="020B0503020204020204" pitchFamily="34" charset="0"/>
              </a:rPr>
              <a:t>Maßnahmen </a:t>
            </a:r>
            <a:r>
              <a:rPr lang="de-AT" dirty="0">
                <a:latin typeface="Corbel" panose="020B0503020204020204" pitchFamily="34" charset="0"/>
              </a:rPr>
              <a:t>von Seiten der </a:t>
            </a:r>
            <a:r>
              <a:rPr lang="de-AT" dirty="0" smtClean="0">
                <a:latin typeface="Corbel" panose="020B0503020204020204" pitchFamily="34" charset="0"/>
              </a:rPr>
              <a:t>Politik</a:t>
            </a:r>
          </a:p>
          <a:p>
            <a:pPr lvl="1">
              <a:buFont typeface="Symbol" panose="05050102010706020507" pitchFamily="18" charset="2"/>
              <a:buChar char="-"/>
            </a:pPr>
            <a:r>
              <a:rPr lang="de-AT" dirty="0" err="1" smtClean="0">
                <a:latin typeface="Corbel" panose="020B0503020204020204" pitchFamily="34" charset="0"/>
              </a:rPr>
              <a:t>Mind-Shift</a:t>
            </a:r>
            <a:endParaRPr lang="de-AT" dirty="0">
              <a:latin typeface="Corbel" panose="020B0503020204020204" pitchFamily="34" charset="0"/>
            </a:endParaRPr>
          </a:p>
        </p:txBody>
      </p:sp>
      <p:sp>
        <p:nvSpPr>
          <p:cNvPr id="4" name="Date Placehold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Tree>
    <p:extLst>
      <p:ext uri="{BB962C8B-B14F-4D97-AF65-F5344CB8AC3E}">
        <p14:creationId xmlns:p14="http://schemas.microsoft.com/office/powerpoint/2010/main" val="537936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latin typeface="Corbel" panose="020B0503020204020204" pitchFamily="34" charset="0"/>
              </a:rPr>
              <a:t>Memory</a:t>
            </a:r>
            <a:br>
              <a:rPr lang="de-AT" dirty="0" smtClean="0">
                <a:latin typeface="Corbel" panose="020B0503020204020204" pitchFamily="34" charset="0"/>
              </a:rPr>
            </a:br>
            <a:r>
              <a:rPr lang="de-AT" sz="2400" b="0" dirty="0" smtClean="0">
                <a:latin typeface="Corbel" panose="020B0503020204020204" pitchFamily="34" charset="0"/>
              </a:rPr>
              <a:t>Abschlussübung</a:t>
            </a:r>
            <a:endParaRPr lang="de-AT" b="0" dirty="0">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de-AT" sz="2000" dirty="0">
                <a:latin typeface="Corbel" panose="020B0503020204020204" pitchFamily="34" charset="0"/>
              </a:rPr>
              <a:t>Teilt euch in zuerst in Gruppen auf, jede Gruppe erstellt dann ein </a:t>
            </a:r>
            <a:r>
              <a:rPr lang="de-AT" sz="2000" b="1" dirty="0">
                <a:solidFill>
                  <a:srgbClr val="189BC4"/>
                </a:solidFill>
                <a:latin typeface="Corbel" panose="020B0503020204020204" pitchFamily="34" charset="0"/>
              </a:rPr>
              <a:t>Memory</a:t>
            </a:r>
            <a:r>
              <a:rPr lang="de-AT" sz="2000" dirty="0">
                <a:latin typeface="Corbel" panose="020B0503020204020204" pitchFamily="34" charset="0"/>
              </a:rPr>
              <a:t> zum Thema „innovative Geschäftsmodelle</a:t>
            </a:r>
            <a:r>
              <a:rPr lang="de-AT" sz="2000" dirty="0" smtClean="0">
                <a:latin typeface="Corbel" panose="020B0503020204020204" pitchFamily="34" charset="0"/>
              </a:rPr>
              <a:t>“.</a:t>
            </a:r>
          </a:p>
          <a:p>
            <a:pPr>
              <a:buClr>
                <a:srgbClr val="189BC4"/>
              </a:buClr>
            </a:pPr>
            <a:endParaRPr lang="de-AT" sz="2000" dirty="0">
              <a:latin typeface="Corbel" panose="020B0503020204020204" pitchFamily="34" charset="0"/>
            </a:endParaRPr>
          </a:p>
          <a:p>
            <a:pPr>
              <a:buClr>
                <a:srgbClr val="189BC4"/>
              </a:buClr>
            </a:pPr>
            <a:endParaRPr lang="de-AT" sz="2000" dirty="0" smtClean="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smtClean="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smtClean="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smtClean="0">
              <a:latin typeface="Corbel" panose="020B0503020204020204" pitchFamily="34" charset="0"/>
            </a:endParaRPr>
          </a:p>
          <a:p>
            <a:pPr>
              <a:buClr>
                <a:srgbClr val="189BC4"/>
              </a:buClr>
            </a:pPr>
            <a:r>
              <a:rPr lang="de-AT" sz="2000" dirty="0" smtClean="0">
                <a:latin typeface="Corbel" panose="020B0503020204020204" pitchFamily="34" charset="0"/>
              </a:rPr>
              <a:t>Sobald </a:t>
            </a:r>
            <a:r>
              <a:rPr lang="de-AT" sz="2000" dirty="0">
                <a:latin typeface="Corbel" panose="020B0503020204020204" pitchFamily="34" charset="0"/>
              </a:rPr>
              <a:t>alle Gruppen ihr Memory gestaltet haben, tauschen die Gruppen untereinander, sodass jede Gruppe das Memory einer anderen Gruppe durchspielt.</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7" name="Grafik 6"/>
          <p:cNvPicPr>
            <a:picLocks noChangeAspect="1"/>
          </p:cNvPicPr>
          <p:nvPr/>
        </p:nvPicPr>
        <p:blipFill>
          <a:blip r:embed="rId2"/>
          <a:stretch>
            <a:fillRect/>
          </a:stretch>
        </p:blipFill>
        <p:spPr>
          <a:xfrm>
            <a:off x="2478106" y="2420888"/>
            <a:ext cx="4187788" cy="2790768"/>
          </a:xfrm>
          <a:prstGeom prst="rect">
            <a:avLst/>
          </a:prstGeom>
        </p:spPr>
      </p:pic>
    </p:spTree>
    <p:extLst>
      <p:ext uri="{BB962C8B-B14F-4D97-AF65-F5344CB8AC3E}">
        <p14:creationId xmlns:p14="http://schemas.microsoft.com/office/powerpoint/2010/main" val="3122851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orbel" panose="020B0503020204020204" pitchFamily="34" charset="0"/>
              </a:rPr>
              <a:t>Quellen</a:t>
            </a:r>
            <a:endParaRPr lang="en-US" dirty="0">
              <a:latin typeface="Corbel" panose="020B0503020204020204" pitchFamily="34" charset="0"/>
            </a:endParaRPr>
          </a:p>
        </p:txBody>
      </p:sp>
      <p:sp>
        <p:nvSpPr>
          <p:cNvPr id="4" name="Date Placeholder 3"/>
          <p:cNvSpPr>
            <a:spLocks noGrp="1"/>
          </p:cNvSpPr>
          <p:nvPr>
            <p:ph type="dt" sz="half" idx="10"/>
          </p:nvPr>
        </p:nvSpPr>
        <p:spPr/>
        <p:txBody>
          <a:bodyPr/>
          <a:lstStyle/>
          <a:p>
            <a:fld id="{974F5B8D-043B-4F33-80B1-DF65A34E582C}" type="datetime6">
              <a:rPr lang="de-AT" smtClean="0">
                <a:solidFill>
                  <a:prstClr val="white"/>
                </a:solidFill>
              </a:rPr>
              <a:t>Dezember 18</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sp>
        <p:nvSpPr>
          <p:cNvPr id="7" name="Rechteck 6"/>
          <p:cNvSpPr/>
          <p:nvPr/>
        </p:nvSpPr>
        <p:spPr>
          <a:xfrm>
            <a:off x="179512" y="1988840"/>
            <a:ext cx="8280920" cy="4330673"/>
          </a:xfrm>
          <a:prstGeom prst="rect">
            <a:avLst/>
          </a:prstGeom>
        </p:spPr>
        <p:txBody>
          <a:bodyPr wrap="square">
            <a:spAutoFit/>
          </a:bodyPr>
          <a:lstStyle/>
          <a:p>
            <a:pPr marL="446088" indent="-446088">
              <a:lnSpc>
                <a:spcPct val="107000"/>
              </a:lnSpc>
              <a:spcAft>
                <a:spcPts val="800"/>
              </a:spcAft>
            </a:pPr>
            <a:r>
              <a:rPr lang="de-AT"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BearingPoint</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(2017): Digitale Plattformkonzepte in der Logistik auf dem Vormarsch, </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hlinkClick r:id="rId3"/>
              </a:rPr>
              <a:t>https://www.bearingpoint.com/de-de/ueber-uns/pressemitteilungen-und-medienberichte/pressemitteilungen/digitale-plattformkonzepte-pr/</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10.03.2018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46088" indent="-446088">
              <a:lnSpc>
                <a:spcPct val="107000"/>
              </a:lnSpc>
              <a:spcAft>
                <a:spcPts val="800"/>
              </a:spcAft>
            </a:pPr>
            <a:r>
              <a:rPr lang="en-US"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Borlenghi</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M., </a:t>
            </a:r>
            <a:r>
              <a:rPr lang="en-US"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Dogliani</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M., </a:t>
            </a:r>
            <a:r>
              <a:rPr lang="en-US"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Fuoco</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L., </a:t>
            </a:r>
            <a:r>
              <a:rPr lang="en-US"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Macciò</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A., </a:t>
            </a:r>
            <a:r>
              <a:rPr lang="en-US"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Petacco</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N., </a:t>
            </a:r>
            <a:r>
              <a:rPr lang="en-US"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Aschau</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G., et al. (2015): LNG Masterplan for Rhine-Main-Danube Sub-activity 1.1 report: Status Quo Analysis &amp; Trends: </a:t>
            </a:r>
            <a:r>
              <a:rPr lang="en-US"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4"/>
              </a:rPr>
              <a:t>http://www.lngmasterplan.eu/images/D_111__Status_Quo__Trend_Analysis_-_Danube_and_Italy_v2.1_FINAL_2015-3-12.pdf</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a:t>
            </a:r>
            <a:r>
              <a:rPr lang="en-US"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Abfrage</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05.03.2018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BVL - Bundesvereinigung Logistik e. V. (2017): Trends und Strategien in Logistik und Supply Chain Management, </a:t>
            </a:r>
            <a:r>
              <a:rPr lang="de-AT"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5"/>
              </a:rPr>
              <a:t>https://logistiktrends.bvl.de/system/files/t16/2017/Trends_und_Strategien_in_Logistik_und_Supply_Chain_Management_-_Chancen_der_digitalen_Transformation_-_Kersten_von_See_Hackius_Maurer_2017.pdf</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 Abfrage: 02.02.2018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BVL - Bundesvereinigung Logistik e. V. (2017): Was kann die Logistik vom 3D-Druck erwarten? Status quo und Perspektiven im Überblick, </a:t>
            </a:r>
            <a:r>
              <a:rPr lang="de-AT"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5"/>
              </a:rPr>
              <a:t>https://logistiktrends.bvl.de/system/files/t16/2017/Trends_und_Strategien_in_Logistik_und_Supply_Chain_Management_-_Chancen_der_digitalen_Transformation_-_Kersten_von_See_Hackius_Maurer_2017.pdf</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 Abfrage: 02.02.2018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BVL - Bundesvereinigung Logistik e. V. (2014): Logistik: ein berufliches Tätigkeitsfeld im Wandel, </a:t>
            </a:r>
            <a:r>
              <a:rPr lang="de-AT"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6"/>
              </a:rPr>
              <a:t>http://www.google.at/url?sa=t&amp;rct=j&amp;q=&amp;esrc=s&amp;source=web&amp;cd=6&amp;ved=0ahUKEwj11ofH8ZjRAhUEyRQKHdAIBb8QFggyMAU&amp;url=http%3A%2F%2Fwww.bvl.de%2Fmisc%2FfilePush.php%3Fid%3D25573%26name%3DLOGISTIK%2B2014%2B-%2BAktuelle%2BTrends.pdf&amp;usg=AFQjCNH4oGsCn-HKgCTyDsOdkvG7zpnxWQ</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02.02.2018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BVL - Bundesvereinigung Logistik e. V. (2012): Ein Arbeitgeber mit Potenzial für Frauen – der Wirtschaftsbereich Logistik, </a:t>
            </a:r>
            <a:r>
              <a:rPr lang="de-AT"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7"/>
              </a:rPr>
              <a:t>https://webcache.googleusercontent.com/search?q=cache:MKaf5aYIj8MJ:https://www.bvl.de/misc/filePush.php%3Fid%3D19520%26name%3DManagement%2BSummary_Frauen%2Bin%2Bder%2BLogistik.pdf+&amp;cd=6&amp;hl=de&amp;ct=clnk&amp;gl=at</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02.02.2018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Central Commission for the navigation of the Rhine</a:t>
            </a:r>
            <a:r>
              <a:rPr lang="en-US" sz="1100" dirty="0">
                <a:solidFill>
                  <a:srgbClr val="3C628F"/>
                </a:solidFill>
                <a:latin typeface="Corbel" panose="020B0503020204020204" pitchFamily="34" charset="0"/>
                <a:ea typeface="Times New Roman" panose="02020603050405020304" pitchFamily="18" charset="0"/>
                <a:cs typeface="Calibri" panose="020F0502020204030204" pitchFamily="34" charset="0"/>
              </a:rPr>
              <a:t> (2016):</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“Inland navigation in Europe market observati</a:t>
            </a:r>
            <a:r>
              <a:rPr lang="en-US" sz="1100" dirty="0">
                <a:solidFill>
                  <a:srgbClr val="3C628F"/>
                </a:solidFill>
                <a:latin typeface="Corbel" panose="020B0503020204020204" pitchFamily="34" charset="0"/>
                <a:ea typeface="Times New Roman" panose="02020603050405020304" pitchFamily="18" charset="0"/>
                <a:cs typeface="Calibri" panose="020F0502020204030204" pitchFamily="34" charset="0"/>
              </a:rPr>
              <a:t>on – quarterly report 2016/Q1”, </a:t>
            </a:r>
            <a:r>
              <a:rPr lang="en-GB"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8"/>
              </a:rPr>
              <a:t>http://ccr-zkr.org/files/documents/om/om16_I_en.pdf</a:t>
            </a:r>
            <a:r>
              <a:rPr lang="en-GB" sz="1100" dirty="0">
                <a:solidFill>
                  <a:srgbClr val="3C628F"/>
                </a:solidFill>
                <a:latin typeface="Corbel" panose="020B0503020204020204" pitchFamily="34" charset="0"/>
                <a:ea typeface="Times New Roman" panose="02020603050405020304" pitchFamily="18" charset="0"/>
                <a:cs typeface="Calibri" panose="020F0502020204030204" pitchFamily="34" charset="0"/>
              </a:rPr>
              <a:t>, </a:t>
            </a:r>
            <a:r>
              <a:rPr lang="en-GB" sz="1100" dirty="0" err="1">
                <a:solidFill>
                  <a:srgbClr val="3C628F"/>
                </a:solidFill>
                <a:latin typeface="Corbel" panose="020B0503020204020204" pitchFamily="34" charset="0"/>
                <a:ea typeface="Times New Roman" panose="02020603050405020304" pitchFamily="18" charset="0"/>
                <a:cs typeface="Calibri" panose="020F0502020204030204" pitchFamily="34" charset="0"/>
              </a:rPr>
              <a:t>Abfrage</a:t>
            </a:r>
            <a:r>
              <a:rPr lang="en-GB" sz="1100" dirty="0">
                <a:solidFill>
                  <a:srgbClr val="3C628F"/>
                </a:solidFill>
                <a:latin typeface="Corbel" panose="020B0503020204020204" pitchFamily="34" charset="0"/>
                <a:ea typeface="Times New Roman" panose="02020603050405020304" pitchFamily="18" charset="0"/>
                <a:cs typeface="Calibri" panose="020F0502020204030204" pitchFamily="34" charset="0"/>
              </a:rPr>
              <a:t>: 10.03.2018</a:t>
            </a:r>
            <a:endParaRPr lang="de-AT" sz="1100" dirty="0">
              <a:solidFill>
                <a:srgbClr val="3C628F"/>
              </a:solidFill>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5355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orbel" panose="020B0503020204020204" pitchFamily="34" charset="0"/>
              </a:rPr>
              <a:t>Quellen</a:t>
            </a:r>
            <a:endParaRPr lang="en-US" dirty="0">
              <a:latin typeface="Corbel" panose="020B0503020204020204" pitchFamily="34" charset="0"/>
            </a:endParaRPr>
          </a:p>
        </p:txBody>
      </p:sp>
      <p:sp>
        <p:nvSpPr>
          <p:cNvPr id="4" name="Date Placeholder 3"/>
          <p:cNvSpPr>
            <a:spLocks noGrp="1"/>
          </p:cNvSpPr>
          <p:nvPr>
            <p:ph type="dt" sz="half" idx="10"/>
          </p:nvPr>
        </p:nvSpPr>
        <p:spPr/>
        <p:txBody>
          <a:bodyPr/>
          <a:lstStyle/>
          <a:p>
            <a:fld id="{974F5B8D-043B-4F33-80B1-DF65A34E582C}" type="datetime6">
              <a:rPr lang="de-AT" smtClean="0">
                <a:solidFill>
                  <a:prstClr val="white"/>
                </a:solidFill>
              </a:rPr>
              <a:t>Dezember 18</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3" name="Rechteck 2"/>
          <p:cNvSpPr/>
          <p:nvPr/>
        </p:nvSpPr>
        <p:spPr>
          <a:xfrm>
            <a:off x="180000" y="1990800"/>
            <a:ext cx="8280432" cy="4819589"/>
          </a:xfrm>
          <a:prstGeom prst="rect">
            <a:avLst/>
          </a:prstGeom>
        </p:spPr>
        <p:txBody>
          <a:bodyPr wrap="square">
            <a:spAutoFit/>
          </a:bodyPr>
          <a:lstStyle/>
          <a:p>
            <a:pPr marL="457200" indent="-457200">
              <a:lnSpc>
                <a:spcPct val="107000"/>
              </a:lnSpc>
              <a:spcAft>
                <a:spcPts val="800"/>
              </a:spcAft>
            </a:pP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Claus, P. (2015): </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Werteffekte durch Ankündigung von Kooperationen mit Logistikdienstleistern: </a:t>
            </a:r>
            <a:r>
              <a:rPr lang="de-DE"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3"/>
              </a:rPr>
              <a:t>http://valueday.at/wp-content/uploads/sites/20/2013/11/Masterarbeit_Claus.pdf</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19.02.2018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Die Macher – Das Wirtschaftsmagazin (</a:t>
            </a:r>
            <a:r>
              <a:rPr lang="de-AT"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o.D</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Logistik 4.0, </a:t>
            </a:r>
            <a:r>
              <a:rPr lang="de-AT"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4"/>
              </a:rPr>
              <a:t>http://n.diemacher.at/1083/logistik-4</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06.03.2018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de-AT"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Duisport</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a:t>
            </a:r>
            <a:r>
              <a:rPr lang="de-AT"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o.D</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a:t>
            </a:r>
            <a:r>
              <a:rPr lang="de-AT"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Full</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a:t>
            </a:r>
            <a:r>
              <a:rPr lang="de-AT"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Servive</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-Provider mit Herzstück Hafen, </a:t>
            </a:r>
            <a:r>
              <a:rPr lang="de-AT"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5"/>
              </a:rPr>
              <a:t>http://www.duisport.de/unternehmen/ueber-uns.html</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06.03.2018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Europäische Kommission (2013): EU ENERGY, TRANSPORT AND GHG EMISSIONS TRENDS TO 2050, </a:t>
            </a:r>
            <a:r>
              <a:rPr lang="de-AT" sz="1100" dirty="0">
                <a:solidFill>
                  <a:srgbClr val="3C628F"/>
                </a:solidFill>
                <a:latin typeface="Corbel" panose="020B0503020204020204" pitchFamily="34" charset="0"/>
                <a:ea typeface="Times New Roman" panose="02020603050405020304" pitchFamily="18" charset="0"/>
                <a:cs typeface="Calibri" panose="020F0502020204030204" pitchFamily="34" charset="0"/>
              </a:rPr>
              <a:t>http://ec.europa.eu/transport/media/publications/doc/trends-to-2050-update-2013.pdf</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14.03.2018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Europäische Kommission (2011):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Weissbuch</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 Fahrplan zu einem einheitlichen europäischen Verkehrsraum - Hin zu einem wettbewerbsorientierten und ressourcenschonenden Verkehrssystem, http://eur-lex.europa.eu/legal-content/DE/TXT/PDF/?uri=CELEX:52011DC0144&amp;from=EN, Abfrage: 09.03.2018 </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Eurostat</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(2018):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Freight</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transport</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statistics</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 modal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split</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http://ec.europa.eu/eurostat/statistics-explained/index.php/Freight_transport_statistics_-_modal_split, Abfrage: 10.02.2017</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Fruchtportal (2016): Französischer Supermarkt liefert Lebensmittel mit Binnenschiffen, </a:t>
            </a:r>
            <a:r>
              <a:rPr lang="de-AT"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6"/>
              </a:rPr>
              <a:t>http://www.fruchtportal.de/artikel/franzosischer-supermarkt-liefert-lebensmittel-mit-binnenschiffen/020845</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a:t>
            </a:r>
            <a:r>
              <a:rPr lang="de-AT" sz="1100" dirty="0" smtClean="0">
                <a:solidFill>
                  <a:srgbClr val="3C628F"/>
                </a:solidFill>
                <a:latin typeface="Corbel" panose="020B0503020204020204" pitchFamily="34" charset="0"/>
                <a:ea typeface="Calibri" panose="020F0502020204030204" pitchFamily="34" charset="0"/>
                <a:cs typeface="Calibri" panose="020F0502020204030204" pitchFamily="34" charset="0"/>
              </a:rPr>
              <a:t>02.01.2018</a:t>
            </a:r>
          </a:p>
          <a:p>
            <a:pPr marL="457200" indent="-457200">
              <a:lnSpc>
                <a:spcPct val="107000"/>
              </a:lnSpc>
              <a:spcAft>
                <a:spcPts val="800"/>
              </a:spcAft>
            </a:pP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Holderied</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C. (2005). Güterverkehr, Spedition und Logistik. Managementkonzepte für Güterverkehrsbetriebe, Speditionsunternehmen und logistische Dienstleister. München: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Oldenbourg</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Wissenschaftsverlag GmbH.</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100" dirty="0">
                <a:solidFill>
                  <a:srgbClr val="3C628F"/>
                </a:solidFill>
                <a:latin typeface="Corbel" panose="020B0503020204020204" pitchFamily="34" charset="0"/>
                <a:ea typeface="Calibri" panose="020F0502020204030204" pitchFamily="34" charset="0"/>
                <a:cs typeface="Calibri" panose="020F0502020204030204" pitchFamily="34" charset="0"/>
              </a:rPr>
              <a:t>Inland Navigation Europe (INE), European Barge Union (EBU) and European Skippers' Organisation (ESO). (2011). Setting the course - a new transport policy for 2020. </a:t>
            </a:r>
            <a:r>
              <a:rPr lang="en-US"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Abgerufen</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am 12. </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März 2018 von www.inlandnavigation.eu: </a:t>
            </a:r>
            <a:r>
              <a:rPr lang="de-DE"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7"/>
              </a:rPr>
              <a:t>http://www.google.at/url?sa=t&amp;rct=j&amp;q=&amp;esrc=s&amp;source=web&amp;cd=1&amp;ved=0ahUKEwiMht7WrpnTAhWbHsAKHYrZB0AQFggdMAA&amp;url=http%3A%2F%2Fwww.inlandnavigation.eu%2Fmedia%2F18189%2FINE_setting_course.pdf&amp;usg=AFQjCNEeyK1oS4DgS0lwIxQpUdhrq0wS8A&amp;bvm=bv.152174688,d.ZGg</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endParaRPr lang="de-AT" sz="1100" dirty="0">
              <a:solidFill>
                <a:srgbClr val="3C628F"/>
              </a:solidFill>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0668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solidFill>
                  <a:schemeClr val="accent1"/>
                </a:solidFill>
                <a:latin typeface="Corbel" panose="020B0503020204020204" pitchFamily="34" charset="0"/>
              </a:rPr>
              <a:t>Agenda</a:t>
            </a:r>
            <a:br>
              <a:rPr lang="en-US" b="1" dirty="0" smtClean="0">
                <a:solidFill>
                  <a:schemeClr val="accent1"/>
                </a:solidFill>
                <a:latin typeface="Corbel" panose="020B0503020204020204" pitchFamily="34" charset="0"/>
              </a:rPr>
            </a:br>
            <a:r>
              <a:rPr lang="de-AT" sz="2400" b="0" dirty="0" smtClean="0">
                <a:solidFill>
                  <a:schemeClr val="accent1"/>
                </a:solidFill>
                <a:latin typeface="Corbel" panose="020B0503020204020204" pitchFamily="34" charset="0"/>
              </a:rPr>
              <a:t>Innovative Geschäftsmodelle</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Dezember 18</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3524545903"/>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87620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orbel" panose="020B0503020204020204" pitchFamily="34" charset="0"/>
              </a:rPr>
              <a:t>Quellen</a:t>
            </a:r>
            <a:endParaRPr lang="en-US" dirty="0">
              <a:latin typeface="Corbel" panose="020B0503020204020204" pitchFamily="34" charset="0"/>
            </a:endParaRPr>
          </a:p>
        </p:txBody>
      </p:sp>
      <p:sp>
        <p:nvSpPr>
          <p:cNvPr id="4" name="Date Placeholder 3"/>
          <p:cNvSpPr>
            <a:spLocks noGrp="1"/>
          </p:cNvSpPr>
          <p:nvPr>
            <p:ph type="dt" sz="half" idx="10"/>
          </p:nvPr>
        </p:nvSpPr>
        <p:spPr/>
        <p:txBody>
          <a:bodyPr/>
          <a:lstStyle/>
          <a:p>
            <a:fld id="{974F5B8D-043B-4F33-80B1-DF65A34E582C}" type="datetime6">
              <a:rPr lang="de-AT" smtClean="0">
                <a:solidFill>
                  <a:prstClr val="white"/>
                </a:solidFill>
              </a:rPr>
              <a:t>Dezember 18</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sp>
        <p:nvSpPr>
          <p:cNvPr id="6" name="Rechteck 5"/>
          <p:cNvSpPr/>
          <p:nvPr/>
        </p:nvSpPr>
        <p:spPr>
          <a:xfrm>
            <a:off x="180000" y="1990800"/>
            <a:ext cx="8280432" cy="4457310"/>
          </a:xfrm>
          <a:prstGeom prst="rect">
            <a:avLst/>
          </a:prstGeom>
        </p:spPr>
        <p:txBody>
          <a:bodyPr wrap="square">
            <a:spAutoFit/>
          </a:bodyPr>
          <a:lstStyle/>
          <a:p>
            <a:pPr marL="450215" indent="-450215">
              <a:lnSpc>
                <a:spcPct val="107000"/>
              </a:lnSpc>
              <a:spcAft>
                <a:spcPts val="800"/>
              </a:spcAft>
            </a:pP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Inland-Navigation-Market (2017): Güterverkehr in der Binnenschifffahrt in Europa, </a:t>
            </a:r>
            <a:r>
              <a:rPr lang="de-DE"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3"/>
              </a:rPr>
              <a:t>http://www.inland-navigation-market.org/de/rapports/2017/q2/2-gueterverkehr-auf-binnenwasserstrassen/</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15.03.2018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Institute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for</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Transport Studies,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Univerisät</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Leeds (UK). (2010). Workshop "Die Zukunft des Verkehrs": Die Zukunft der Nachhaltigkeit in Güterverkehr und Logistik, http://www.europarl.europa.eu/RegData/etudes/note/join/2010/431578/IPOL-TRAN_NT(2010)431578_DE.pdf, Abgerufen: 12.03.2018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Kauder, V., Hasselfeldt, G., &amp; Oppermann, T. (2016). Intelligente Mobilität fördern - Die Chancen der Digitalisierung für den Verkehrssektor nutzen. http://dip21.bundestag.de/dip21/btd/18/073/1807362.pdf, Abfrage: 12.02.2018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Kalaidos</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Fachhochschule (2017): </a:t>
            </a:r>
            <a:r>
              <a:rPr lang="de-CH" sz="1100" dirty="0">
                <a:solidFill>
                  <a:srgbClr val="3C628F"/>
                </a:solidFill>
                <a:latin typeface="Corbel" panose="020B0503020204020204" pitchFamily="34" charset="0"/>
                <a:ea typeface="Calibri" panose="020F0502020204030204" pitchFamily="34" charset="0"/>
                <a:cs typeface="Calibri" panose="020F0502020204030204" pitchFamily="34" charset="0"/>
              </a:rPr>
              <a:t>Logistik: Vier neue Geschäftsmodelle, </a:t>
            </a:r>
            <a:r>
              <a:rPr lang="de-CH"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4"/>
              </a:rPr>
              <a:t>https://www.kalaidos-fh.ch/Blogs/Posts/2017/01/uf-1065-Logistik-vier-Geschaeftsmodelle</a:t>
            </a:r>
            <a:r>
              <a:rPr lang="de-CH"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20.02.2018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de-DE" sz="1100" dirty="0">
                <a:solidFill>
                  <a:srgbClr val="3C628F"/>
                </a:solidFill>
                <a:latin typeface="Corbel" panose="020B0503020204020204" pitchFamily="34" charset="0"/>
                <a:ea typeface="Times New Roman" panose="02020603050405020304" pitchFamily="18" charset="0"/>
                <a:cs typeface="Calibri" panose="020F0502020204030204" pitchFamily="34" charset="0"/>
              </a:rPr>
              <a:t>Logistik Heute (2016): Studie: Siegeszug der Cloud, </a:t>
            </a:r>
            <a:r>
              <a:rPr lang="de-DE" sz="1100" u="sng" dirty="0">
                <a:solidFill>
                  <a:srgbClr val="3C628F"/>
                </a:solidFill>
                <a:latin typeface="Corbel" panose="020B0503020204020204" pitchFamily="34" charset="0"/>
                <a:ea typeface="Times New Roman" panose="02020603050405020304" pitchFamily="18" charset="0"/>
                <a:cs typeface="Calibri" panose="020F0502020204030204" pitchFamily="34" charset="0"/>
                <a:hlinkClick r:id="rId5"/>
              </a:rPr>
              <a:t>https://www.logistik-heute.de/Logistik-News-Logistik-Nachrichten/Markt-News/15213/Cloud-Loesungen-werden-fuer-die-Logistik-immer-wichtiger-Studie-Siegeszug-de</a:t>
            </a:r>
            <a:r>
              <a:rPr lang="de-DE" sz="1100" dirty="0">
                <a:solidFill>
                  <a:srgbClr val="3C628F"/>
                </a:solidFill>
                <a:latin typeface="Corbel" panose="020B0503020204020204" pitchFamily="34" charset="0"/>
                <a:ea typeface="Times New Roman" panose="02020603050405020304" pitchFamily="18" charset="0"/>
                <a:cs typeface="Calibri" panose="020F0502020204030204" pitchFamily="34" charset="0"/>
              </a:rPr>
              <a:t>, Abfrage: 20.01.2018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540385" indent="-540385">
              <a:lnSpc>
                <a:spcPct val="107000"/>
              </a:lnSpc>
              <a:spcAft>
                <a:spcPts val="800"/>
              </a:spcAft>
            </a:pP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Mainblick – Agentur für Strategie und Kommunikation GmbH (2016): Digitalisierung in der Binnenschifffahrt, </a:t>
            </a:r>
            <a:r>
              <a:rPr lang="de-DE"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4"/>
              </a:rPr>
              <a:t>https://www.kalaidos-fh.ch/Blogs/Posts/2017/01/uf-1065-Logistik-vier-Geschaeftsmodelle</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05.03.2018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de-AT"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Manner</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-Romberg, H., </a:t>
            </a:r>
            <a:r>
              <a:rPr lang="de-AT"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Symanczyk</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W., &amp; Miller, J. (2016):Die Individualisierung der Lieferung - Wie neue Konzepte den E-Commerce verändern: </a:t>
            </a:r>
            <a:r>
              <a:rPr lang="de-AT"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6"/>
              </a:rPr>
              <a:t>https://www.bevh.org/uploads/media/Die_Individualisierung_der_Lieferung_Studie.pdf</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 Abfrage: 20.02.2018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100" dirty="0">
                <a:solidFill>
                  <a:srgbClr val="3C628F"/>
                </a:solidFill>
                <a:latin typeface="Corbel" panose="020B0503020204020204" pitchFamily="34" charset="0"/>
                <a:ea typeface="Calibri" panose="020F0502020204030204" pitchFamily="34" charset="0"/>
                <a:cs typeface="Calibri" panose="020F0502020204030204" pitchFamily="34" charset="0"/>
              </a:rPr>
              <a:t>Observator</a:t>
            </a:r>
            <a:r>
              <a:rPr lang="en-GB" sz="1100" dirty="0">
                <a:solidFill>
                  <a:srgbClr val="3C628F"/>
                </a:solidFill>
                <a:latin typeface="Corbel" panose="020B0503020204020204" pitchFamily="34" charset="0"/>
                <a:ea typeface="Times New Roman" panose="02020603050405020304" pitchFamily="18" charset="0"/>
                <a:cs typeface="Calibri" panose="020F0502020204030204" pitchFamily="34" charset="0"/>
              </a:rPr>
              <a:t>y of European inland navigation (0.D.): Rhine,</a:t>
            </a:r>
            <a:r>
              <a:rPr lang="en-GB" sz="1100" dirty="0">
                <a:solidFill>
                  <a:srgbClr val="3C628F"/>
                </a:solidFill>
                <a:latin typeface="Corbel" panose="020B0503020204020204" pitchFamily="34" charset="0"/>
                <a:ea typeface="Calibri" panose="020F0502020204030204" pitchFamily="34" charset="0"/>
                <a:cs typeface="Calibri" panose="020F0502020204030204" pitchFamily="34" charset="0"/>
              </a:rPr>
              <a:t> </a:t>
            </a:r>
            <a:r>
              <a:rPr lang="en-GB" sz="110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7"/>
              </a:rPr>
              <a:t>http://www.inland-navigation.org/river/rhine/</a:t>
            </a:r>
            <a:r>
              <a:rPr lang="en-GB" sz="1100" dirty="0">
                <a:solidFill>
                  <a:srgbClr val="3C628F"/>
                </a:solidFill>
                <a:latin typeface="Corbel" panose="020B0503020204020204" pitchFamily="34" charset="0"/>
                <a:ea typeface="Times New Roman" panose="02020603050405020304" pitchFamily="18" charset="0"/>
                <a:cs typeface="Calibri" panose="020F0502020204030204" pitchFamily="34" charset="0"/>
              </a:rPr>
              <a:t>, </a:t>
            </a:r>
            <a:r>
              <a:rPr lang="en-GB" sz="1100" dirty="0" err="1">
                <a:solidFill>
                  <a:srgbClr val="3C628F"/>
                </a:solidFill>
                <a:latin typeface="Corbel" panose="020B0503020204020204" pitchFamily="34" charset="0"/>
                <a:ea typeface="Times New Roman" panose="02020603050405020304" pitchFamily="18" charset="0"/>
                <a:cs typeface="Calibri" panose="020F0502020204030204" pitchFamily="34" charset="0"/>
              </a:rPr>
              <a:t>Abfrage</a:t>
            </a:r>
            <a:r>
              <a:rPr lang="en-GB" sz="1100" dirty="0">
                <a:solidFill>
                  <a:srgbClr val="3C628F"/>
                </a:solidFill>
                <a:latin typeface="Corbel" panose="020B0503020204020204" pitchFamily="34" charset="0"/>
                <a:ea typeface="Times New Roman" panose="02020603050405020304" pitchFamily="18" charset="0"/>
                <a:cs typeface="Calibri" panose="020F0502020204030204" pitchFamily="34" charset="0"/>
              </a:rPr>
              <a:t>: 14.03.2018</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Pfohl, H. C. (2004).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Freight</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Integrator" - eine neue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Rolel</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in der Logistikkette? In H. C. Pfohl, Erfolgsfaktor Kooperation in der Logistik (S. 139 - 166). Darmstadt: Erich Schmidt Verlag </a:t>
            </a:r>
            <a:r>
              <a:rPr lang="de-DE"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GsmbH</a:t>
            </a:r>
            <a:r>
              <a:rPr lang="de-DE" sz="1100" dirty="0">
                <a:solidFill>
                  <a:srgbClr val="3C628F"/>
                </a:solidFill>
                <a:latin typeface="Corbel" panose="020B0503020204020204" pitchFamily="34" charset="0"/>
                <a:ea typeface="Calibri" panose="020F0502020204030204" pitchFamily="34" charset="0"/>
                <a:cs typeface="Calibri" panose="020F0502020204030204" pitchFamily="34" charset="0"/>
              </a:rPr>
              <a:t> &amp; Co.</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en-US" sz="1100" dirty="0" err="1">
                <a:solidFill>
                  <a:srgbClr val="3C628F"/>
                </a:solidFill>
                <a:latin typeface="Corbel" panose="020B0503020204020204" pitchFamily="34" charset="0"/>
                <a:ea typeface="Calibri" panose="020F0502020204030204" pitchFamily="34" charset="0"/>
                <a:cs typeface="Calibri" panose="020F0502020204030204" pitchFamily="34" charset="0"/>
              </a:rPr>
              <a:t>Psaraftis</a:t>
            </a:r>
            <a:r>
              <a:rPr lang="en-US" sz="1100" dirty="0">
                <a:solidFill>
                  <a:srgbClr val="3C628F"/>
                </a:solidFill>
                <a:latin typeface="Corbel" panose="020B0503020204020204" pitchFamily="34" charset="0"/>
                <a:ea typeface="Calibri" panose="020F0502020204030204" pitchFamily="34" charset="0"/>
                <a:cs typeface="Calibri" panose="020F0502020204030204" pitchFamily="34" charset="0"/>
              </a:rPr>
              <a:t>, H. N. (2016). Green Transportation Logistics: The Quest for Win-Win Solutions. </a:t>
            </a:r>
            <a:r>
              <a:rPr lang="de-AT" sz="1100" dirty="0">
                <a:solidFill>
                  <a:srgbClr val="3C628F"/>
                </a:solidFill>
                <a:latin typeface="Corbel" panose="020B0503020204020204" pitchFamily="34" charset="0"/>
                <a:ea typeface="Calibri" panose="020F0502020204030204" pitchFamily="34" charset="0"/>
                <a:cs typeface="Calibri" panose="020F0502020204030204" pitchFamily="34" charset="0"/>
              </a:rPr>
              <a:t>Dänemark: Springer Verlag</a:t>
            </a:r>
            <a:r>
              <a:rPr lang="de-AT" sz="1100" dirty="0" smtClean="0">
                <a:solidFill>
                  <a:srgbClr val="3C628F"/>
                </a:solidFill>
                <a:latin typeface="Corbel" panose="020B0503020204020204" pitchFamily="34" charset="0"/>
                <a:ea typeface="Calibri" panose="020F0502020204030204" pitchFamily="34" charset="0"/>
                <a:cs typeface="Calibri" panose="020F0502020204030204" pitchFamily="34" charset="0"/>
              </a:rPr>
              <a:t>.</a:t>
            </a:r>
            <a:endParaRPr lang="de-AT" sz="11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0623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Corbel" panose="020B0503020204020204" pitchFamily="34" charset="0"/>
              </a:rPr>
              <a:t>Quellen</a:t>
            </a:r>
            <a:endParaRPr lang="en-US" dirty="0">
              <a:latin typeface="Corbel" panose="020B0503020204020204" pitchFamily="34" charset="0"/>
            </a:endParaRPr>
          </a:p>
        </p:txBody>
      </p:sp>
      <p:sp>
        <p:nvSpPr>
          <p:cNvPr id="4" name="Date Placeholder 3"/>
          <p:cNvSpPr>
            <a:spLocks noGrp="1"/>
          </p:cNvSpPr>
          <p:nvPr>
            <p:ph type="dt" sz="half" idx="10"/>
          </p:nvPr>
        </p:nvSpPr>
        <p:spPr/>
        <p:txBody>
          <a:bodyPr/>
          <a:lstStyle/>
          <a:p>
            <a:fld id="{974F5B8D-043B-4F33-80B1-DF65A34E582C}" type="datetime6">
              <a:rPr lang="de-AT" smtClean="0">
                <a:solidFill>
                  <a:prstClr val="white"/>
                </a:solidFill>
              </a:rPr>
              <a:t>Dezember 18</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
        <p:nvSpPr>
          <p:cNvPr id="6" name="Rechteck 5"/>
          <p:cNvSpPr/>
          <p:nvPr/>
        </p:nvSpPr>
        <p:spPr>
          <a:xfrm>
            <a:off x="180000" y="1990800"/>
            <a:ext cx="8352440" cy="5729389"/>
          </a:xfrm>
          <a:prstGeom prst="rect">
            <a:avLst/>
          </a:prstGeom>
        </p:spPr>
        <p:txBody>
          <a:bodyPr wrap="square">
            <a:spAutoFit/>
          </a:bodyPr>
          <a:lstStyle/>
          <a:p>
            <a:pPr marL="540385" indent="-540385">
              <a:lnSpc>
                <a:spcPct val="107000"/>
              </a:lnSpc>
              <a:spcAft>
                <a:spcPts val="800"/>
              </a:spcAft>
            </a:pP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Pucher, E., </a:t>
            </a:r>
            <a:r>
              <a:rPr lang="de-AT"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Cachón</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L., </a:t>
            </a:r>
            <a:r>
              <a:rPr lang="de-AT"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Vana</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V., Schweighofer, J., Hartl, T., &amp; Schmidhuber, J. (2011): Blue </a:t>
            </a:r>
            <a:r>
              <a:rPr lang="de-AT"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Globe</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Report: LNG Antriebe für die Donau Binnenschifffahrt: </a:t>
            </a:r>
            <a:r>
              <a:rPr lang="de-AT" sz="105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3"/>
              </a:rPr>
              <a:t>https://www.klimafonds.gv.at/assets/Uploads/Blue-Globe-Reports/Mobilitt/2008-2012/BGR0052011MLNG-Antriebe.pdf</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Abfrage: </a:t>
            </a:r>
            <a:r>
              <a:rPr lang="de-AT" sz="1050" dirty="0" smtClean="0">
                <a:solidFill>
                  <a:srgbClr val="3C628F"/>
                </a:solidFill>
                <a:latin typeface="Corbel" panose="020B0503020204020204" pitchFamily="34" charset="0"/>
                <a:ea typeface="Calibri" panose="020F0502020204030204" pitchFamily="34" charset="0"/>
                <a:cs typeface="Calibri" panose="020F0502020204030204" pitchFamily="34" charset="0"/>
              </a:rPr>
              <a:t>05.01.2018</a:t>
            </a:r>
          </a:p>
          <a:p>
            <a:pPr marL="540385" indent="-540385">
              <a:lnSpc>
                <a:spcPct val="107000"/>
              </a:lnSpc>
              <a:spcAft>
                <a:spcPts val="800"/>
              </a:spcAft>
            </a:pPr>
            <a:r>
              <a:rPr lang="de-AT"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PwC</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a:t>
            </a:r>
            <a:r>
              <a:rPr lang="de-AT"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Strategy</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&amp; (Germany) GmbH (2016): Transport und Logistik Kompass: Fünf </a:t>
            </a:r>
            <a:r>
              <a:rPr lang="de-AT"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disruptive</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Trends verändern die Logistik, </a:t>
            </a:r>
            <a:r>
              <a:rPr lang="de-AT" sz="105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4"/>
              </a:rPr>
              <a:t>https://www.strategyand.pwc.com/de/studien/transport-und-logistik-kompass</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Abfrage: 04.01.2018</a:t>
            </a:r>
            <a:endParaRPr lang="de-AT" sz="105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Vahrenkamp</a:t>
            </a:r>
            <a:r>
              <a:rPr lang="de-DE" sz="1050" dirty="0">
                <a:solidFill>
                  <a:srgbClr val="3C628F"/>
                </a:solidFill>
                <a:latin typeface="Corbel" panose="020B0503020204020204" pitchFamily="34" charset="0"/>
                <a:ea typeface="Calibri" panose="020F0502020204030204" pitchFamily="34" charset="0"/>
                <a:cs typeface="Calibri" panose="020F0502020204030204" pitchFamily="34" charset="0"/>
              </a:rPr>
              <a:t>, R., &amp; </a:t>
            </a:r>
            <a:r>
              <a:rPr lang="de-DE"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Kotzab</a:t>
            </a:r>
            <a:r>
              <a:rPr lang="de-DE" sz="1050" dirty="0">
                <a:solidFill>
                  <a:srgbClr val="3C628F"/>
                </a:solidFill>
                <a:latin typeface="Corbel" panose="020B0503020204020204" pitchFamily="34" charset="0"/>
                <a:ea typeface="Calibri" panose="020F0502020204030204" pitchFamily="34" charset="0"/>
                <a:cs typeface="Calibri" panose="020F0502020204030204" pitchFamily="34" charset="0"/>
              </a:rPr>
              <a:t>, H. (2012). Logistik: Management und Strategien. München: </a:t>
            </a:r>
            <a:r>
              <a:rPr lang="de-DE"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Oldenbourg</a:t>
            </a:r>
            <a:r>
              <a:rPr lang="de-DE" sz="1050" dirty="0">
                <a:solidFill>
                  <a:srgbClr val="3C628F"/>
                </a:solidFill>
                <a:latin typeface="Corbel" panose="020B0503020204020204" pitchFamily="34" charset="0"/>
                <a:ea typeface="Calibri" panose="020F0502020204030204" pitchFamily="34" charset="0"/>
                <a:cs typeface="Calibri" panose="020F0502020204030204" pitchFamily="34" charset="0"/>
              </a:rPr>
              <a:t> Wissenschaftsverlag GmbH.</a:t>
            </a:r>
            <a:endParaRPr lang="de-AT" sz="105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0215" indent="-450215">
              <a:lnSpc>
                <a:spcPct val="107000"/>
              </a:lnSpc>
              <a:spcAft>
                <a:spcPts val="800"/>
              </a:spcAft>
            </a:pP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VDI – Technologiezentrum (2009): Internet der Dinge – Übersichtsstudie, </a:t>
            </a:r>
            <a:r>
              <a:rPr lang="de-AT" sz="105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5"/>
              </a:rPr>
              <a:t>https://www.vdi.de/fileadmin/vdi_de/redakteur/dps_bilder/TZ/2009/Band%2080_IdD_komplett.pdf</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Abfrage: 01.03.2018</a:t>
            </a:r>
            <a:endParaRPr lang="de-AT" sz="105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540385" indent="-540385">
              <a:lnSpc>
                <a:spcPct val="107000"/>
              </a:lnSpc>
              <a:spcAft>
                <a:spcPts val="800"/>
              </a:spcAft>
            </a:pP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via </a:t>
            </a:r>
            <a:r>
              <a:rPr lang="de-AT"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donau</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 Österreichische Wasserstraßen-Gesellschaft mbH (2013): Handbuch der Donauschifffahrt, Wien</a:t>
            </a:r>
            <a:endParaRPr lang="de-AT" sz="105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050" dirty="0">
                <a:solidFill>
                  <a:srgbClr val="3C628F"/>
                </a:solidFill>
                <a:latin typeface="Corbel" panose="020B0503020204020204" pitchFamily="34" charset="0"/>
                <a:ea typeface="Calibri" panose="020F0502020204030204" pitchFamily="34" charset="0"/>
                <a:cs typeface="Calibri" panose="020F0502020204030204" pitchFamily="34" charset="0"/>
              </a:rPr>
              <a:t>Welt (2016):Nutzfahrzeug-Studie, </a:t>
            </a:r>
            <a:r>
              <a:rPr lang="de-AT" sz="105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6"/>
              </a:rPr>
              <a:t>https://www.welt.de/motor/news/article155884171/Nutzfahrzeug-Studie.html</a:t>
            </a:r>
            <a:r>
              <a:rPr lang="de-AT" sz="1050" dirty="0">
                <a:solidFill>
                  <a:srgbClr val="3C628F"/>
                </a:solidFill>
                <a:latin typeface="Corbel" panose="020B0503020204020204" pitchFamily="34" charset="0"/>
                <a:ea typeface="Times New Roman" panose="02020603050405020304" pitchFamily="18" charset="0"/>
                <a:cs typeface="Calibri" panose="020F0502020204030204" pitchFamily="34" charset="0"/>
              </a:rPr>
              <a:t>, Abfrage: 02.03.2018</a:t>
            </a:r>
            <a:endParaRPr lang="de-AT" sz="105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DE"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Wittenbrink</a:t>
            </a:r>
            <a:r>
              <a:rPr lang="de-DE" sz="1050" dirty="0">
                <a:solidFill>
                  <a:srgbClr val="3C628F"/>
                </a:solidFill>
                <a:latin typeface="Corbel" panose="020B0503020204020204" pitchFamily="34" charset="0"/>
                <a:ea typeface="Calibri" panose="020F0502020204030204" pitchFamily="34" charset="0"/>
                <a:cs typeface="Calibri" panose="020F0502020204030204" pitchFamily="34" charset="0"/>
              </a:rPr>
              <a:t> , P. (2014). Transportmanagement - Kostenoptimierung, Green </a:t>
            </a:r>
            <a:r>
              <a:rPr lang="de-DE"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Logistics</a:t>
            </a:r>
            <a:r>
              <a:rPr lang="de-DE" sz="1050" dirty="0">
                <a:solidFill>
                  <a:srgbClr val="3C628F"/>
                </a:solidFill>
                <a:latin typeface="Corbel" panose="020B0503020204020204" pitchFamily="34" charset="0"/>
                <a:ea typeface="Calibri" panose="020F0502020204030204" pitchFamily="34" charset="0"/>
                <a:cs typeface="Calibri" panose="020F0502020204030204" pitchFamily="34" charset="0"/>
              </a:rPr>
              <a:t> und Herausforderungen an der Schnittstelle Rampe. Lörrach: Springer Verlag.</a:t>
            </a:r>
            <a:endParaRPr lang="de-AT" sz="105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WKO (2014): Studie: Internet-</a:t>
            </a:r>
            <a:r>
              <a:rPr lang="de-AT"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Einzelhandel,</a:t>
            </a:r>
            <a:r>
              <a:rPr lang="de-AT" sz="1050" u="sng" dirty="0" err="1">
                <a:solidFill>
                  <a:srgbClr val="3C628F"/>
                </a:solidFill>
                <a:latin typeface="Corbel" panose="020B0503020204020204" pitchFamily="34" charset="0"/>
                <a:ea typeface="Calibri" panose="020F0502020204030204" pitchFamily="34" charset="0"/>
                <a:cs typeface="Calibri" panose="020F0502020204030204" pitchFamily="34" charset="0"/>
                <a:hlinkClick r:id="rId7"/>
              </a:rPr>
              <a:t>https</a:t>
            </a:r>
            <a:r>
              <a:rPr lang="de-AT" sz="105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7"/>
              </a:rPr>
              <a:t>://www.wko.at/branchen/handel/Studie__Internet-Einzelhandel_2014.html</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Abfrage: </a:t>
            </a:r>
            <a:r>
              <a:rPr lang="de-AT" sz="1050" dirty="0" smtClean="0">
                <a:solidFill>
                  <a:srgbClr val="3C628F"/>
                </a:solidFill>
                <a:latin typeface="Corbel" panose="020B0503020204020204" pitchFamily="34" charset="0"/>
                <a:ea typeface="Calibri" panose="020F0502020204030204" pitchFamily="34" charset="0"/>
                <a:cs typeface="Calibri" panose="020F0502020204030204" pitchFamily="34" charset="0"/>
              </a:rPr>
              <a:t>18.02.2018</a:t>
            </a:r>
          </a:p>
          <a:p>
            <a:pPr marL="457200" indent="-457200">
              <a:lnSpc>
                <a:spcPct val="107000"/>
              </a:lnSpc>
              <a:spcAft>
                <a:spcPts val="800"/>
              </a:spcAft>
            </a:pP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WKO (2017): Studie: Logistik 4.0 – Digitalisierung, https://www.wko.at/branchen/ooe/transport-verkehr/spedition-logistik/1---4.0-Branchenleitfaden-WKOOe-Fachgruppe.pdf, Abfrage: 18.02.2018</a:t>
            </a:r>
            <a:endParaRPr lang="de-AT" sz="105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540385" indent="-540385">
              <a:lnSpc>
                <a:spcPct val="115000"/>
              </a:lnSpc>
              <a:spcBef>
                <a:spcPts val="300"/>
              </a:spcBef>
              <a:spcAft>
                <a:spcPts val="600"/>
              </a:spcAft>
            </a:pP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Zentralverband der deutschen Seehafenbetriebe e.V. (2016): von Digitalisierung - Arbeitspapier des ZDS in Vorbereitung der 10. Nationalen Maritimen Konferenz: </a:t>
            </a:r>
            <a:r>
              <a:rPr lang="de-AT" sz="105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8"/>
              </a:rPr>
              <a:t>http://www.zds-seehaefen.de/wp-content/uploads/2017/03/2016-10-10-ZDS-Arbeitspapier-zur-Digitalisierung.pdf</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Abfrage: </a:t>
            </a:r>
            <a:r>
              <a:rPr lang="de-AT" sz="1050" dirty="0" smtClean="0">
                <a:solidFill>
                  <a:srgbClr val="3C628F"/>
                </a:solidFill>
                <a:latin typeface="Corbel" panose="020B0503020204020204" pitchFamily="34" charset="0"/>
                <a:ea typeface="Calibri" panose="020F0502020204030204" pitchFamily="34" charset="0"/>
                <a:cs typeface="Calibri" panose="020F0502020204030204" pitchFamily="34" charset="0"/>
              </a:rPr>
              <a:t>15.03.2018</a:t>
            </a:r>
          </a:p>
          <a:p>
            <a:pPr marL="540385" indent="-540385">
              <a:lnSpc>
                <a:spcPct val="115000"/>
              </a:lnSpc>
              <a:spcBef>
                <a:spcPts val="300"/>
              </a:spcBef>
              <a:spcAft>
                <a:spcPts val="600"/>
              </a:spcAft>
            </a:pP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Zukunft Mobilität (2016): [</a:t>
            </a:r>
            <a:r>
              <a:rPr lang="de-AT"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best</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a:t>
            </a:r>
            <a:r>
              <a:rPr lang="de-AT" sz="1050" dirty="0" err="1">
                <a:solidFill>
                  <a:srgbClr val="3C628F"/>
                </a:solidFill>
                <a:latin typeface="Corbel" panose="020B0503020204020204" pitchFamily="34" charset="0"/>
                <a:ea typeface="Calibri" panose="020F0502020204030204" pitchFamily="34" charset="0"/>
                <a:cs typeface="Calibri" panose="020F0502020204030204" pitchFamily="34" charset="0"/>
              </a:rPr>
              <a:t>practise</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Integration von Binnenschiff und Fahrrad in den innerstädtischen Lieferverkehr, </a:t>
            </a:r>
            <a:r>
              <a:rPr lang="de-AT" sz="1050" u="sng" dirty="0">
                <a:solidFill>
                  <a:srgbClr val="3C628F"/>
                </a:solidFill>
                <a:latin typeface="Corbel" panose="020B0503020204020204" pitchFamily="34" charset="0"/>
                <a:ea typeface="Calibri" panose="020F0502020204030204" pitchFamily="34" charset="0"/>
                <a:cs typeface="Calibri" panose="020F0502020204030204" pitchFamily="34" charset="0"/>
                <a:hlinkClick r:id="rId9"/>
              </a:rPr>
              <a:t>http://www.zukunft-mobilitaet.net/117213/binnenschifffahrt-seeschifffahrt/innenstadtlogistik-binnenschiff-lastenrad-amsterdam-utrecht-paris/</a:t>
            </a:r>
            <a:r>
              <a:rPr lang="de-AT" sz="1050" dirty="0">
                <a:solidFill>
                  <a:srgbClr val="3C628F"/>
                </a:solidFill>
                <a:latin typeface="Corbel" panose="020B0503020204020204" pitchFamily="34" charset="0"/>
                <a:ea typeface="Calibri" panose="020F0502020204030204" pitchFamily="34" charset="0"/>
                <a:cs typeface="Calibri" panose="020F0502020204030204" pitchFamily="34" charset="0"/>
              </a:rPr>
              <a:t>, Abfrage: 15.03.2018</a:t>
            </a:r>
            <a:endParaRPr lang="de-AT" sz="120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540385" indent="-540385">
              <a:lnSpc>
                <a:spcPct val="115000"/>
              </a:lnSpc>
              <a:spcBef>
                <a:spcPts val="300"/>
              </a:spcBef>
              <a:spcAft>
                <a:spcPts val="600"/>
              </a:spcAft>
            </a:pPr>
            <a:endParaRPr lang="de-AT" sz="1050" dirty="0">
              <a:solidFill>
                <a:srgbClr val="3C628F"/>
              </a:solidFill>
              <a:latin typeface="Corbel" panose="020B050302020402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endParaRPr lang="de-AT" sz="1050" dirty="0">
              <a:latin typeface="Corbel" panose="020B0503020204020204" pitchFamily="34" charset="0"/>
              <a:ea typeface="Calibri" panose="020F0502020204030204" pitchFamily="34" charset="0"/>
              <a:cs typeface="Times New Roman" panose="02020603050405020304" pitchFamily="18" charset="0"/>
            </a:endParaRPr>
          </a:p>
          <a:p>
            <a:pPr marL="540385" indent="-540385">
              <a:lnSpc>
                <a:spcPct val="107000"/>
              </a:lnSpc>
              <a:spcAft>
                <a:spcPts val="800"/>
              </a:spcAft>
            </a:pPr>
            <a:endParaRPr lang="de-AT" sz="1050" dirty="0">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50152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latin typeface="Corbel" panose="020B0503020204020204" pitchFamily="34" charset="0"/>
              </a:rPr>
              <a:t>Zusatzinformation</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fontScale="92500" lnSpcReduction="10000"/>
          </a:bodyPr>
          <a:lstStyle/>
          <a:p>
            <a:pPr marL="0" indent="0">
              <a:buNone/>
            </a:pPr>
            <a:r>
              <a:rPr lang="de-AT" sz="2000" b="1" dirty="0" smtClean="0">
                <a:solidFill>
                  <a:schemeClr val="accent1"/>
                </a:solidFill>
                <a:latin typeface="Corbel" panose="020B0503020204020204" pitchFamily="34" charset="0"/>
              </a:rPr>
              <a:t>Wir hoffen unser Foliensatz hat Ihren Ansprüchen entsprochen!</a:t>
            </a:r>
          </a:p>
          <a:p>
            <a:pPr marL="0" indent="0">
              <a:buNone/>
            </a:pPr>
            <a:endParaRPr lang="de-AT" sz="2000" b="1" dirty="0" smtClean="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 </a:t>
            </a:r>
            <a:r>
              <a:rPr lang="de-AT" sz="2000" b="1" dirty="0" smtClean="0">
                <a:solidFill>
                  <a:schemeClr val="accent1"/>
                </a:solidFill>
                <a:latin typeface="Corbel" panose="020B0503020204020204" pitchFamily="34" charset="0"/>
              </a:rPr>
              <a:t>        - Sie können den Foliensatz gerne Ihren Wünschen und Anforderungen entsprechend adaptieren und für Ihren Unterricht/Vorträge verwenden.</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smtClean="0">
                <a:solidFill>
                  <a:schemeClr val="accent1"/>
                </a:solidFill>
                <a:latin typeface="Corbel" panose="020B0503020204020204" pitchFamily="34" charset="0"/>
              </a:rPr>
              <a:t>Für Fragen und Rückmeldungen stehen wir jederzeit gerne per Mail unter </a:t>
            </a:r>
          </a:p>
          <a:p>
            <a:pPr marL="0" indent="0">
              <a:buNone/>
            </a:pPr>
            <a:r>
              <a:rPr lang="de-AT" sz="2000" dirty="0" smtClean="0">
                <a:solidFill>
                  <a:schemeClr val="accent1"/>
                </a:solidFill>
                <a:latin typeface="Corbel" panose="020B0503020204020204" pitchFamily="34" charset="0"/>
                <a:hlinkClick r:id="rId3"/>
              </a:rPr>
              <a:t>rewway@fh-steyr.at</a:t>
            </a:r>
            <a:r>
              <a:rPr lang="de-AT" sz="2000" b="1" dirty="0" smtClean="0">
                <a:solidFill>
                  <a:schemeClr val="accent1"/>
                </a:solidFill>
                <a:latin typeface="Corbel" panose="020B0503020204020204" pitchFamily="34" charset="0"/>
              </a:rPr>
              <a:t> zur Verfügung.</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smtClean="0">
                <a:solidFill>
                  <a:schemeClr val="accent1"/>
                </a:solidFill>
                <a:latin typeface="Corbel" panose="020B0503020204020204" pitchFamily="34" charset="0"/>
              </a:rPr>
              <a:t>Weitere Foliensätze finden Sie unter:</a:t>
            </a:r>
          </a:p>
          <a:p>
            <a:pPr marL="0" indent="0">
              <a:buNone/>
            </a:pPr>
            <a:endParaRPr lang="de-AT" sz="400" b="1" dirty="0">
              <a:solidFill>
                <a:schemeClr val="accent1"/>
              </a:solidFill>
              <a:latin typeface="Corbel" panose="020B0503020204020204" pitchFamily="34" charset="0"/>
            </a:endParaRPr>
          </a:p>
          <a:p>
            <a:pPr marL="0" indent="0">
              <a:buNone/>
            </a:pPr>
            <a:r>
              <a:rPr lang="de-AT" sz="2000" dirty="0">
                <a:solidFill>
                  <a:schemeClr val="accent1"/>
                </a:solidFill>
                <a:latin typeface="Corbel" panose="020B0503020204020204" pitchFamily="34" charset="0"/>
                <a:hlinkClick r:id="rId4"/>
              </a:rPr>
              <a:t>http://www.rewway.at/de/lehrmittel/pakete</a:t>
            </a:r>
            <a:r>
              <a:rPr lang="de-AT" sz="2000" dirty="0" smtClean="0">
                <a:solidFill>
                  <a:schemeClr val="accent1"/>
                </a:solidFill>
                <a:latin typeface="Corbel" panose="020B0503020204020204" pitchFamily="34" charset="0"/>
                <a:hlinkClick r:id="rId4"/>
              </a:rPr>
              <a:t>/</a:t>
            </a:r>
            <a:r>
              <a:rPr lang="de-AT" sz="2000" dirty="0" smtClean="0">
                <a:solidFill>
                  <a:schemeClr val="accent1"/>
                </a:solidFill>
                <a:latin typeface="Corbel" panose="020B0503020204020204" pitchFamily="34" charset="0"/>
              </a:rPr>
              <a:t> </a:t>
            </a:r>
            <a:endParaRPr lang="de-AT" sz="2000" dirty="0">
              <a:solidFill>
                <a:schemeClr val="accent1"/>
              </a:solidFill>
              <a:latin typeface="Corbel" panose="020B0503020204020204" pitchFamily="34" charset="0"/>
            </a:endParaRPr>
          </a:p>
          <a:p>
            <a:pPr marL="0" indent="0">
              <a:buNone/>
            </a:pPr>
            <a:endParaRPr lang="de-AT" sz="2000" dirty="0" smtClean="0">
              <a:latin typeface="Corbel" panose="020B0503020204020204" pitchFamily="34" charset="0"/>
            </a:endParaRPr>
          </a:p>
          <a:p>
            <a:pPr marL="0" indent="0">
              <a:buNone/>
            </a:pPr>
            <a:r>
              <a:rPr lang="de-AT" sz="2000" b="1" dirty="0" smtClean="0">
                <a:solidFill>
                  <a:schemeClr val="accent1"/>
                </a:solidFill>
                <a:latin typeface="Corbel" panose="020B0503020204020204" pitchFamily="34" charset="0"/>
              </a:rPr>
              <a:t>Haben Sie vielleicht Interesse an einer Exkursion oder einem </a:t>
            </a:r>
          </a:p>
          <a:p>
            <a:pPr marL="0" indent="0">
              <a:buNone/>
            </a:pPr>
            <a:r>
              <a:rPr lang="de-AT" sz="2000" b="1" dirty="0" smtClean="0">
                <a:solidFill>
                  <a:schemeClr val="accent1"/>
                </a:solidFill>
                <a:latin typeface="Corbel" panose="020B0503020204020204" pitchFamily="34" charset="0"/>
              </a:rPr>
              <a:t>Fachvortrag?</a:t>
            </a:r>
          </a:p>
          <a:p>
            <a:pPr marL="0" indent="0">
              <a:buNone/>
            </a:pPr>
            <a:r>
              <a:rPr lang="de-AT" sz="2000" dirty="0">
                <a:solidFill>
                  <a:schemeClr val="accent1"/>
                </a:solidFill>
                <a:latin typeface="Corbel" panose="020B0503020204020204" pitchFamily="34" charset="0"/>
                <a:hlinkClick r:id="rId5"/>
              </a:rPr>
              <a:t>http://www.rewway.at/de/services</a:t>
            </a:r>
            <a:r>
              <a:rPr lang="de-AT" sz="2000" dirty="0" smtClean="0">
                <a:solidFill>
                  <a:schemeClr val="accent1"/>
                </a:solidFill>
                <a:latin typeface="Corbel" panose="020B0503020204020204" pitchFamily="34" charset="0"/>
                <a:hlinkClick r:id="rId5"/>
              </a:rPr>
              <a:t>/</a:t>
            </a:r>
            <a:r>
              <a:rPr lang="de-AT" sz="2000" dirty="0" smtClean="0">
                <a:solidFill>
                  <a:schemeClr val="accent1"/>
                </a:solidFill>
                <a:latin typeface="Corbel" panose="020B0503020204020204" pitchFamily="34" charset="0"/>
              </a:rPr>
              <a:t> </a:t>
            </a:r>
            <a:endParaRPr lang="de-AT" sz="20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t>42</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204864"/>
            <a:ext cx="432048" cy="432048"/>
          </a:xfrm>
          <a:prstGeom prst="rect">
            <a:avLst/>
          </a:prstGeom>
        </p:spPr>
      </p:pic>
      <p:sp>
        <p:nvSpPr>
          <p:cNvPr id="7" name="Date Placeholder 6"/>
          <p:cNvSpPr>
            <a:spLocks noGrp="1"/>
          </p:cNvSpPr>
          <p:nvPr>
            <p:ph type="dt" sz="half" idx="10"/>
          </p:nvPr>
        </p:nvSpPr>
        <p:spPr/>
        <p:txBody>
          <a:bodyPr/>
          <a:lstStyle/>
          <a:p>
            <a:fld id="{974F5B8D-043B-4F33-80B1-DF65A34E582C}" type="datetime6">
              <a:rPr lang="de-AT">
                <a:solidFill>
                  <a:prstClr val="white"/>
                </a:solidFill>
              </a:rPr>
              <a:pPr/>
              <a:t>Dezember 18</a:t>
            </a:fld>
            <a:endParaRPr lang="de-AT" dirty="0">
              <a:solidFill>
                <a:prstClr val="white"/>
              </a:solidFill>
            </a:endParaRPr>
          </a:p>
        </p:txBody>
      </p:sp>
      <p:pic>
        <p:nvPicPr>
          <p:cNvPr id="8" name="Picture 11" descr="C:\Users\p41662\AppData\Local\Microsoft\Windows\Temporary Internet Files\Content.Outlook\VDWGJMU4\RZ-Logo-Logistikum-hoch-cmyk-2000x2000px.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4954" y="5301208"/>
            <a:ext cx="1296144" cy="1296144"/>
          </a:xfrm>
          <a:prstGeom prst="rect">
            <a:avLst/>
          </a:prstGeom>
          <a:noFill/>
          <a:extLst/>
        </p:spPr>
      </p:pic>
    </p:spTree>
    <p:extLst>
      <p:ext uri="{BB962C8B-B14F-4D97-AF65-F5344CB8AC3E}">
        <p14:creationId xmlns:p14="http://schemas.microsoft.com/office/powerpoint/2010/main" val="2950913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latin typeface="Corbel" panose="020B0503020204020204" pitchFamily="34" charset="0"/>
              </a:rPr>
              <a:t>Marktumfeld Logistik</a:t>
            </a:r>
            <a:endParaRPr lang="de-AT" dirty="0">
              <a:latin typeface="Corbel" panose="020B0503020204020204" pitchFamily="34" charset="0"/>
            </a:endParaRPr>
          </a:p>
        </p:txBody>
      </p:sp>
      <p:sp>
        <p:nvSpPr>
          <p:cNvPr id="3" name="Inhaltsplatzhalter 2"/>
          <p:cNvSpPr>
            <a:spLocks noGrp="1"/>
          </p:cNvSpPr>
          <p:nvPr>
            <p:ph idx="1"/>
          </p:nvPr>
        </p:nvSpPr>
        <p:spPr>
          <a:xfrm>
            <a:off x="457200" y="1700808"/>
            <a:ext cx="5626968" cy="4776192"/>
          </a:xfrm>
        </p:spPr>
        <p:txBody>
          <a:bodyPr>
            <a:normAutofit fontScale="92500" lnSpcReduction="20000"/>
          </a:bodyPr>
          <a:lstStyle/>
          <a:p>
            <a:endParaRPr lang="de-AT" dirty="0" smtClean="0">
              <a:latin typeface="Corbel" panose="020B0503020204020204" pitchFamily="34" charset="0"/>
            </a:endParaRPr>
          </a:p>
          <a:p>
            <a:r>
              <a:rPr lang="de-AT" dirty="0" smtClean="0">
                <a:latin typeface="Corbel" panose="020B0503020204020204" pitchFamily="34" charset="0"/>
              </a:rPr>
              <a:t>Für </a:t>
            </a:r>
            <a:r>
              <a:rPr lang="de-AT" dirty="0">
                <a:latin typeface="Corbel" panose="020B0503020204020204" pitchFamily="34" charset="0"/>
              </a:rPr>
              <a:t>den Handel und die wirtschaftliche Entwicklung ist es wichtig, dass Güter:</a:t>
            </a:r>
          </a:p>
          <a:p>
            <a:pPr lvl="1">
              <a:buFont typeface="Symbol" panose="05050102010706020507" pitchFamily="18" charset="2"/>
              <a:buChar char="-"/>
            </a:pPr>
            <a:r>
              <a:rPr lang="de-AT" sz="1900" dirty="0">
                <a:latin typeface="Corbel" panose="020B0503020204020204" pitchFamily="34" charset="0"/>
              </a:rPr>
              <a:t>sicher, </a:t>
            </a:r>
          </a:p>
          <a:p>
            <a:pPr lvl="1">
              <a:buFont typeface="Symbol" panose="05050102010706020507" pitchFamily="18" charset="2"/>
              <a:buChar char="-"/>
            </a:pPr>
            <a:r>
              <a:rPr lang="de-AT" sz="1900" dirty="0">
                <a:latin typeface="Corbel" panose="020B0503020204020204" pitchFamily="34" charset="0"/>
              </a:rPr>
              <a:t>schnell und </a:t>
            </a:r>
          </a:p>
          <a:p>
            <a:pPr lvl="1">
              <a:buFont typeface="Symbol" panose="05050102010706020507" pitchFamily="18" charset="2"/>
              <a:buChar char="-"/>
            </a:pPr>
            <a:r>
              <a:rPr lang="de-AT" sz="1900" dirty="0">
                <a:latin typeface="Corbel" panose="020B0503020204020204" pitchFamily="34" charset="0"/>
              </a:rPr>
              <a:t>kostengünstig befördert werden. </a:t>
            </a:r>
            <a:endParaRPr lang="de-AT" sz="1900" dirty="0" smtClean="0">
              <a:latin typeface="Corbel" panose="020B0503020204020204" pitchFamily="34" charset="0"/>
            </a:endParaRPr>
          </a:p>
          <a:p>
            <a:pPr marL="274320" lvl="1" indent="0">
              <a:buNone/>
            </a:pPr>
            <a:endParaRPr lang="de-AT" sz="1100" dirty="0">
              <a:latin typeface="Corbel" panose="020B0503020204020204" pitchFamily="34" charset="0"/>
            </a:endParaRPr>
          </a:p>
          <a:p>
            <a:r>
              <a:rPr lang="de-AT" dirty="0">
                <a:latin typeface="Corbel" panose="020B0503020204020204" pitchFamily="34" charset="0"/>
              </a:rPr>
              <a:t>Verantwortlich für das Wachstum des Güterverkehrs sind:</a:t>
            </a:r>
          </a:p>
          <a:p>
            <a:pPr lvl="1">
              <a:buFont typeface="Symbol" panose="05050102010706020507" pitchFamily="18" charset="2"/>
              <a:buChar char="-"/>
            </a:pPr>
            <a:r>
              <a:rPr lang="de-AT" sz="1900" dirty="0">
                <a:latin typeface="Corbel" panose="020B0503020204020204" pitchFamily="34" charset="0"/>
              </a:rPr>
              <a:t>die rasche Zunahme des weltweiten </a:t>
            </a:r>
            <a:r>
              <a:rPr lang="de-AT" sz="1900" dirty="0" smtClean="0">
                <a:latin typeface="Corbel" panose="020B0503020204020204" pitchFamily="34" charset="0"/>
              </a:rPr>
              <a:t/>
            </a:r>
            <a:br>
              <a:rPr lang="de-AT" sz="1900" dirty="0" smtClean="0">
                <a:latin typeface="Corbel" panose="020B0503020204020204" pitchFamily="34" charset="0"/>
              </a:rPr>
            </a:br>
            <a:r>
              <a:rPr lang="de-AT" sz="1900" dirty="0" smtClean="0">
                <a:latin typeface="Corbel" panose="020B0503020204020204" pitchFamily="34" charset="0"/>
              </a:rPr>
              <a:t>Handels </a:t>
            </a:r>
            <a:r>
              <a:rPr lang="de-AT" sz="1900" dirty="0">
                <a:latin typeface="Corbel" panose="020B0503020204020204" pitchFamily="34" charset="0"/>
              </a:rPr>
              <a:t>und </a:t>
            </a:r>
          </a:p>
          <a:p>
            <a:pPr lvl="1">
              <a:buFont typeface="Symbol" panose="05050102010706020507" pitchFamily="18" charset="2"/>
              <a:buChar char="-"/>
            </a:pPr>
            <a:r>
              <a:rPr lang="de-AT" sz="1900" dirty="0">
                <a:latin typeface="Corbel" panose="020B0503020204020204" pitchFamily="34" charset="0"/>
              </a:rPr>
              <a:t>Praktiken der </a:t>
            </a:r>
            <a:r>
              <a:rPr lang="de-AT" sz="1900" dirty="0" smtClean="0">
                <a:latin typeface="Corbel" panose="020B0503020204020204" pitchFamily="34" charset="0"/>
              </a:rPr>
              <a:t>Wirtschaft.</a:t>
            </a:r>
          </a:p>
          <a:p>
            <a:pPr marL="274320" lvl="1" indent="0">
              <a:buNone/>
            </a:pPr>
            <a:endParaRPr lang="de-AT" sz="1100" dirty="0">
              <a:latin typeface="Corbel" panose="020B0503020204020204" pitchFamily="34" charset="0"/>
            </a:endParaRPr>
          </a:p>
          <a:p>
            <a:r>
              <a:rPr lang="de-AT" dirty="0">
                <a:latin typeface="Corbel" panose="020B0503020204020204" pitchFamily="34" charset="0"/>
              </a:rPr>
              <a:t>Innovative Geschäftsmodelle sorgen für:</a:t>
            </a:r>
          </a:p>
          <a:p>
            <a:pPr lvl="1">
              <a:buFont typeface="Symbol" panose="05050102010706020507" pitchFamily="18" charset="2"/>
              <a:buChar char="-"/>
            </a:pPr>
            <a:r>
              <a:rPr lang="de-AT" sz="1900" dirty="0">
                <a:latin typeface="Corbel" panose="020B0503020204020204" pitchFamily="34" charset="0"/>
              </a:rPr>
              <a:t>reibungslose Abläufe und</a:t>
            </a:r>
            <a:endParaRPr lang="de-AT" sz="1900" dirty="0" smtClean="0">
              <a:latin typeface="Corbel" panose="020B0503020204020204" pitchFamily="34" charset="0"/>
            </a:endParaRPr>
          </a:p>
          <a:p>
            <a:pPr lvl="1">
              <a:buFont typeface="Symbol" panose="05050102010706020507" pitchFamily="18" charset="2"/>
              <a:buChar char="-"/>
            </a:pPr>
            <a:r>
              <a:rPr lang="de-AT" sz="1900" dirty="0" smtClean="0">
                <a:latin typeface="Corbel" panose="020B0503020204020204" pitchFamily="34" charset="0"/>
              </a:rPr>
              <a:t>halten </a:t>
            </a:r>
            <a:r>
              <a:rPr lang="de-AT" sz="1900" dirty="0">
                <a:latin typeface="Corbel" panose="020B0503020204020204" pitchFamily="34" charset="0"/>
              </a:rPr>
              <a:t>die Wirtschaft in Bewegung. </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374" y="2420888"/>
            <a:ext cx="3996625" cy="2664417"/>
          </a:xfrm>
          <a:prstGeom prst="rect">
            <a:avLst/>
          </a:prstGeom>
        </p:spPr>
      </p:pic>
      <p:sp>
        <p:nvSpPr>
          <p:cNvPr id="7" name="Rechteck 6"/>
          <p:cNvSpPr/>
          <p:nvPr/>
        </p:nvSpPr>
        <p:spPr>
          <a:xfrm>
            <a:off x="5985284" y="5085305"/>
            <a:ext cx="3257600" cy="215444"/>
          </a:xfrm>
          <a:prstGeom prst="rect">
            <a:avLst/>
          </a:prstGeom>
        </p:spPr>
        <p:txBody>
          <a:bodyPr wrap="square">
            <a:spAutoFit/>
          </a:bodyPr>
          <a:lstStyle/>
          <a:p>
            <a:r>
              <a:rPr lang="de-AT" sz="800" dirty="0" smtClean="0">
                <a:latin typeface="Corbel" panose="020B0503020204020204" pitchFamily="34" charset="0"/>
              </a:rPr>
              <a:t>Quelle: https</a:t>
            </a:r>
            <a:r>
              <a:rPr lang="de-AT" sz="800" dirty="0">
                <a:latin typeface="Corbel" panose="020B0503020204020204" pitchFamily="34" charset="0"/>
              </a:rPr>
              <a:t>://pixabay.com/de/logistik-lastwagen-frachtschiff-3125136/</a:t>
            </a:r>
          </a:p>
        </p:txBody>
      </p:sp>
    </p:spTree>
    <p:extLst>
      <p:ext uri="{BB962C8B-B14F-4D97-AF65-F5344CB8AC3E}">
        <p14:creationId xmlns:p14="http://schemas.microsoft.com/office/powerpoint/2010/main" val="4159925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Corbel" panose="020B0503020204020204" pitchFamily="34" charset="0"/>
              </a:rPr>
              <a:t>Güterverkehr Binnenschifffahrt</a:t>
            </a:r>
            <a:br>
              <a:rPr lang="de-AT" dirty="0">
                <a:latin typeface="Corbel" panose="020B0503020204020204" pitchFamily="34" charset="0"/>
              </a:rPr>
            </a:br>
            <a:r>
              <a:rPr lang="de-DE" sz="2400" b="0" dirty="0">
                <a:latin typeface="Corbel" panose="020B0503020204020204" pitchFamily="34" charset="0"/>
              </a:rPr>
              <a:t>Marktumfeld Logistik</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pic>
        <p:nvPicPr>
          <p:cNvPr id="6" name="Grafik 5"/>
          <p:cNvPicPr>
            <a:picLocks noChangeAspect="1"/>
          </p:cNvPicPr>
          <p:nvPr/>
        </p:nvPicPr>
        <p:blipFill rotWithShape="1">
          <a:blip r:embed="rId3"/>
          <a:srcRect l="-1441" t="2980" r="4889"/>
          <a:stretch/>
        </p:blipFill>
        <p:spPr>
          <a:xfrm>
            <a:off x="0" y="1765619"/>
            <a:ext cx="4972755" cy="4831733"/>
          </a:xfrm>
          <a:prstGeom prst="rect">
            <a:avLst/>
          </a:prstGeom>
        </p:spPr>
      </p:pic>
      <p:sp>
        <p:nvSpPr>
          <p:cNvPr id="7" name="Rechteck 6"/>
          <p:cNvSpPr/>
          <p:nvPr/>
        </p:nvSpPr>
        <p:spPr>
          <a:xfrm>
            <a:off x="5254464" y="1919327"/>
            <a:ext cx="3654152" cy="4524315"/>
          </a:xfrm>
          <a:prstGeom prst="rect">
            <a:avLst/>
          </a:prstGeom>
        </p:spPr>
        <p:txBody>
          <a:bodyPr wrap="square">
            <a:spAutoFit/>
          </a:bodyPr>
          <a:lstStyle/>
          <a:p>
            <a:pPr marL="285750" indent="-285750">
              <a:buFont typeface="Arial" panose="020B0604020202020204" pitchFamily="34" charset="0"/>
              <a:buChar char="•"/>
            </a:pPr>
            <a:r>
              <a:rPr lang="de-DE" dirty="0" smtClean="0">
                <a:latin typeface="Corbel" panose="020B0503020204020204" pitchFamily="34" charset="0"/>
              </a:rPr>
              <a:t>71</a:t>
            </a:r>
            <a:r>
              <a:rPr lang="de-DE" dirty="0">
                <a:latin typeface="Corbel" panose="020B0503020204020204" pitchFamily="34" charset="0"/>
              </a:rPr>
              <a:t> % der gesamten Verkehrsleistung in der europäischen Binnenschifffahrt werden in den Niederlanden und in Deutschland abgewickelt. </a:t>
            </a:r>
            <a:endParaRPr lang="de-DE" dirty="0" smtClean="0">
              <a:latin typeface="Corbel" panose="020B0503020204020204" pitchFamily="34" charset="0"/>
            </a:endParaRPr>
          </a:p>
          <a:p>
            <a:endParaRPr lang="de-AT" dirty="0">
              <a:latin typeface="Corbel" panose="020B0503020204020204" pitchFamily="34" charset="0"/>
            </a:endParaRPr>
          </a:p>
          <a:p>
            <a:pPr marL="285750" indent="-285750">
              <a:buFont typeface="Arial" panose="020B0604020202020204" pitchFamily="34" charset="0"/>
              <a:buChar char="•"/>
            </a:pPr>
            <a:r>
              <a:rPr lang="de-DE" dirty="0">
                <a:latin typeface="Corbel" panose="020B0503020204020204" pitchFamily="34" charset="0"/>
              </a:rPr>
              <a:t>Rheinstaaten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85 % der gesamten </a:t>
            </a:r>
            <a:r>
              <a:rPr lang="de-DE" dirty="0" smtClean="0">
                <a:latin typeface="Corbel" panose="020B0503020204020204" pitchFamily="34" charset="0"/>
              </a:rPr>
              <a:t>Güterverkehrsleistung</a:t>
            </a:r>
          </a:p>
          <a:p>
            <a:r>
              <a:rPr lang="de-DE" dirty="0" smtClean="0">
                <a:latin typeface="Corbel" panose="020B0503020204020204" pitchFamily="34" charset="0"/>
              </a:rPr>
              <a:t> </a:t>
            </a:r>
            <a:endParaRPr lang="de-AT" dirty="0">
              <a:latin typeface="Corbel" panose="020B0503020204020204" pitchFamily="34" charset="0"/>
            </a:endParaRPr>
          </a:p>
          <a:p>
            <a:pPr marL="285750" indent="-285750">
              <a:buFont typeface="Arial" panose="020B0604020202020204" pitchFamily="34" charset="0"/>
              <a:buChar char="•"/>
            </a:pPr>
            <a:r>
              <a:rPr lang="de-DE" dirty="0">
                <a:latin typeface="Corbel" panose="020B0503020204020204" pitchFamily="34" charset="0"/>
              </a:rPr>
              <a:t>Donaustaaten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15 % der Güterverkehrsleistung </a:t>
            </a:r>
            <a:endParaRPr lang="de-DE" dirty="0" smtClean="0">
              <a:latin typeface="Corbel" panose="020B0503020204020204" pitchFamily="34" charset="0"/>
            </a:endParaRPr>
          </a:p>
          <a:p>
            <a:endParaRPr lang="de-AT" dirty="0">
              <a:latin typeface="Corbel" panose="020B0503020204020204" pitchFamily="34" charset="0"/>
            </a:endParaRPr>
          </a:p>
          <a:p>
            <a:pPr marL="285750" indent="-285750">
              <a:buFont typeface="Arial" panose="020B0604020202020204" pitchFamily="34" charset="0"/>
              <a:buChar char="•"/>
            </a:pPr>
            <a:r>
              <a:rPr lang="de-DE" dirty="0">
                <a:latin typeface="Corbel" panose="020B0503020204020204" pitchFamily="34" charset="0"/>
              </a:rPr>
              <a:t>G</a:t>
            </a:r>
            <a:r>
              <a:rPr lang="de-DE" dirty="0" smtClean="0">
                <a:latin typeface="Corbel" panose="020B0503020204020204" pitchFamily="34" charset="0"/>
              </a:rPr>
              <a:t>esamte </a:t>
            </a:r>
            <a:r>
              <a:rPr lang="de-DE" dirty="0">
                <a:latin typeface="Corbel" panose="020B0503020204020204" pitchFamily="34" charset="0"/>
              </a:rPr>
              <a:t>Verkehrsleistung der Binnenschifffahrt in der Europäischen Union </a:t>
            </a:r>
            <a:r>
              <a:rPr lang="de-DE" dirty="0" smtClean="0">
                <a:latin typeface="Corbel" panose="020B0503020204020204" pitchFamily="34" charset="0"/>
              </a:rPr>
              <a:t>2016: </a:t>
            </a:r>
            <a:r>
              <a:rPr lang="de-DE" dirty="0">
                <a:latin typeface="Corbel" panose="020B0503020204020204" pitchFamily="34" charset="0"/>
              </a:rPr>
              <a:t>145 Mrd. TKM </a:t>
            </a:r>
            <a:endParaRPr lang="de-AT" dirty="0">
              <a:latin typeface="Corbel" panose="020B0503020204020204" pitchFamily="34" charset="0"/>
            </a:endParaRPr>
          </a:p>
        </p:txBody>
      </p:sp>
    </p:spTree>
    <p:extLst>
      <p:ext uri="{BB962C8B-B14F-4D97-AF65-F5344CB8AC3E}">
        <p14:creationId xmlns:p14="http://schemas.microsoft.com/office/powerpoint/2010/main" val="27549352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Corbel" panose="020B0503020204020204" pitchFamily="34" charset="0"/>
              </a:rPr>
              <a:t>Güterverkehr Binnenschifffahrt</a:t>
            </a:r>
            <a:br>
              <a:rPr lang="de-AT" dirty="0">
                <a:latin typeface="Corbel" panose="020B0503020204020204" pitchFamily="34" charset="0"/>
              </a:rPr>
            </a:br>
            <a:r>
              <a:rPr lang="de-DE" sz="2400" b="0" dirty="0">
                <a:latin typeface="Corbel" panose="020B0503020204020204" pitchFamily="34" charset="0"/>
              </a:rPr>
              <a:t>Marktumfeld Logistik</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481140" y="1844824"/>
            <a:ext cx="6971180" cy="4797372"/>
          </a:xfrm>
          <a:prstGeom prst="rect">
            <a:avLst/>
          </a:prstGeom>
        </p:spPr>
      </p:pic>
    </p:spTree>
    <p:extLst>
      <p:ext uri="{BB962C8B-B14F-4D97-AF65-F5344CB8AC3E}">
        <p14:creationId xmlns:p14="http://schemas.microsoft.com/office/powerpoint/2010/main" val="26112946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1"/>
                </a:solidFill>
                <a:latin typeface="Corbel" panose="020B0503020204020204" pitchFamily="34" charset="0"/>
              </a:rPr>
              <a:t>Rhein</a:t>
            </a:r>
            <a:r>
              <a:rPr lang="en-US" dirty="0" smtClean="0">
                <a:solidFill>
                  <a:schemeClr val="accent1"/>
                </a:solidFill>
                <a:latin typeface="Corbel" panose="020B0503020204020204" pitchFamily="34" charset="0"/>
              </a:rPr>
              <a:t>-Main-</a:t>
            </a:r>
            <a:r>
              <a:rPr lang="en-US" dirty="0" err="1" smtClean="0">
                <a:solidFill>
                  <a:schemeClr val="accent1"/>
                </a:solidFill>
                <a:latin typeface="Corbel" panose="020B0503020204020204" pitchFamily="34" charset="0"/>
              </a:rPr>
              <a:t>Donau</a:t>
            </a:r>
            <a:r>
              <a:rPr lang="en-US" dirty="0" smtClean="0">
                <a:solidFill>
                  <a:schemeClr val="accent1"/>
                </a:solidFill>
                <a:latin typeface="Corbel" panose="020B0503020204020204" pitchFamily="34" charset="0"/>
              </a:rPr>
              <a:t> </a:t>
            </a:r>
            <a:r>
              <a:rPr lang="en-US" dirty="0" err="1">
                <a:solidFill>
                  <a:schemeClr val="accent1"/>
                </a:solidFill>
                <a:latin typeface="Corbel" panose="020B0503020204020204" pitchFamily="34" charset="0"/>
              </a:rPr>
              <a:t>K</a:t>
            </a:r>
            <a:r>
              <a:rPr lang="en-US" dirty="0" err="1" smtClean="0">
                <a:solidFill>
                  <a:schemeClr val="accent1"/>
                </a:solidFill>
                <a:latin typeface="Corbel" panose="020B0503020204020204" pitchFamily="34" charset="0"/>
              </a:rPr>
              <a:t>orridor</a:t>
            </a:r>
            <a:r>
              <a:rPr lang="en-US" dirty="0" smtClean="0">
                <a:solidFill>
                  <a:schemeClr val="accent1"/>
                </a:solidFill>
                <a:latin typeface="Corbel" panose="020B0503020204020204" pitchFamily="34" charset="0"/>
              </a:rPr>
              <a:t/>
            </a:r>
            <a:br>
              <a:rPr lang="en-US" dirty="0" smtClean="0">
                <a:solidFill>
                  <a:schemeClr val="accent1"/>
                </a:solidFill>
                <a:latin typeface="Corbel" panose="020B0503020204020204" pitchFamily="34" charset="0"/>
              </a:rPr>
            </a:br>
            <a:r>
              <a:rPr lang="de-DE" sz="2400" b="0" dirty="0">
                <a:latin typeface="Corbel" panose="020B0503020204020204" pitchFamily="34" charset="0"/>
              </a:rPr>
              <a:t>Marktumfeld Logistik</a:t>
            </a:r>
            <a:endParaRPr lang="en-US"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363272" cy="4776192"/>
          </a:xfrm>
        </p:spPr>
        <p:txBody>
          <a:bodyPr>
            <a:normAutofit/>
          </a:bodyPr>
          <a:lstStyle/>
          <a:p>
            <a:r>
              <a:rPr lang="en-GB" sz="2200" dirty="0" err="1">
                <a:solidFill>
                  <a:schemeClr val="accent1"/>
                </a:solidFill>
                <a:latin typeface="Corbel" panose="020B0503020204020204" pitchFamily="34" charset="0"/>
              </a:rPr>
              <a:t>Gesamtlänge</a:t>
            </a:r>
            <a:r>
              <a:rPr lang="en-GB" sz="2200" dirty="0">
                <a:solidFill>
                  <a:schemeClr val="accent1"/>
                </a:solidFill>
                <a:latin typeface="Corbel" panose="020B0503020204020204" pitchFamily="34" charset="0"/>
              </a:rPr>
              <a:t>: 3.504 </a:t>
            </a:r>
            <a:r>
              <a:rPr lang="en-GB" sz="2200" dirty="0" smtClean="0">
                <a:solidFill>
                  <a:schemeClr val="accent1"/>
                </a:solidFill>
                <a:latin typeface="Corbel" panose="020B0503020204020204" pitchFamily="34" charset="0"/>
              </a:rPr>
              <a:t>km</a:t>
            </a:r>
          </a:p>
          <a:p>
            <a:endParaRPr lang="en-GB" sz="1000" dirty="0">
              <a:solidFill>
                <a:schemeClr val="accent1"/>
              </a:solidFill>
              <a:latin typeface="Corbel" panose="020B0503020204020204" pitchFamily="34" charset="0"/>
            </a:endParaRPr>
          </a:p>
          <a:p>
            <a:r>
              <a:rPr lang="de-AT" sz="2200" dirty="0">
                <a:solidFill>
                  <a:schemeClr val="accent1"/>
                </a:solidFill>
                <a:latin typeface="Corbel" panose="020B0503020204020204" pitchFamily="34" charset="0"/>
              </a:rPr>
              <a:t>V</a:t>
            </a:r>
            <a:r>
              <a:rPr lang="de-AT" sz="2200" dirty="0" smtClean="0">
                <a:solidFill>
                  <a:schemeClr val="accent1"/>
                </a:solidFill>
                <a:latin typeface="Corbel" panose="020B0503020204020204" pitchFamily="34" charset="0"/>
              </a:rPr>
              <a:t>erbindet </a:t>
            </a:r>
            <a:r>
              <a:rPr lang="de-AT" sz="2200" dirty="0">
                <a:solidFill>
                  <a:schemeClr val="accent1"/>
                </a:solidFill>
                <a:latin typeface="Corbel" panose="020B0503020204020204" pitchFamily="34" charset="0"/>
              </a:rPr>
              <a:t>den Hafen von </a:t>
            </a:r>
            <a:r>
              <a:rPr lang="de-AT" sz="2200" dirty="0" smtClean="0">
                <a:solidFill>
                  <a:schemeClr val="accent1"/>
                </a:solidFill>
                <a:latin typeface="Corbel" panose="020B0503020204020204" pitchFamily="34" charset="0"/>
              </a:rPr>
              <a:t/>
            </a:r>
            <a:br>
              <a:rPr lang="de-AT" sz="2200" dirty="0" smtClean="0">
                <a:solidFill>
                  <a:schemeClr val="accent1"/>
                </a:solidFill>
                <a:latin typeface="Corbel" panose="020B0503020204020204" pitchFamily="34" charset="0"/>
              </a:rPr>
            </a:br>
            <a:r>
              <a:rPr lang="de-AT" sz="2200" dirty="0" smtClean="0">
                <a:solidFill>
                  <a:schemeClr val="accent1"/>
                </a:solidFill>
                <a:latin typeface="Corbel" panose="020B0503020204020204" pitchFamily="34" charset="0"/>
              </a:rPr>
              <a:t>Rotterdam (NL) </a:t>
            </a:r>
            <a:r>
              <a:rPr lang="de-AT" sz="2200" dirty="0">
                <a:solidFill>
                  <a:schemeClr val="accent1"/>
                </a:solidFill>
                <a:latin typeface="Corbel" panose="020B0503020204020204" pitchFamily="34" charset="0"/>
              </a:rPr>
              <a:t>mit </a:t>
            </a:r>
            <a:r>
              <a:rPr lang="de-AT" sz="2200" dirty="0" smtClean="0">
                <a:solidFill>
                  <a:schemeClr val="accent1"/>
                </a:solidFill>
                <a:latin typeface="Corbel" panose="020B0503020204020204" pitchFamily="34" charset="0"/>
              </a:rPr>
              <a:t>dem</a:t>
            </a:r>
            <a:br>
              <a:rPr lang="de-AT" sz="2200" dirty="0" smtClean="0">
                <a:solidFill>
                  <a:schemeClr val="accent1"/>
                </a:solidFill>
                <a:latin typeface="Corbel" panose="020B0503020204020204" pitchFamily="34" charset="0"/>
              </a:rPr>
            </a:br>
            <a:r>
              <a:rPr lang="de-AT" sz="2200" dirty="0" smtClean="0">
                <a:solidFill>
                  <a:schemeClr val="accent1"/>
                </a:solidFill>
                <a:latin typeface="Corbel" panose="020B0503020204020204" pitchFamily="34" charset="0"/>
              </a:rPr>
              <a:t>Hafen </a:t>
            </a:r>
            <a:r>
              <a:rPr lang="de-AT" sz="2200" dirty="0">
                <a:solidFill>
                  <a:schemeClr val="accent1"/>
                </a:solidFill>
                <a:latin typeface="Corbel" panose="020B0503020204020204" pitchFamily="34" charset="0"/>
              </a:rPr>
              <a:t>von Constanta </a:t>
            </a:r>
            <a:r>
              <a:rPr lang="de-AT" sz="2200" dirty="0" smtClean="0">
                <a:solidFill>
                  <a:schemeClr val="accent1"/>
                </a:solidFill>
                <a:latin typeface="Corbel" panose="020B0503020204020204" pitchFamily="34" charset="0"/>
              </a:rPr>
              <a:t>(RO)</a:t>
            </a:r>
          </a:p>
          <a:p>
            <a:endParaRPr lang="en-GB" sz="1000" dirty="0" smtClean="0">
              <a:solidFill>
                <a:schemeClr val="accent1"/>
              </a:solidFill>
              <a:latin typeface="Corbel" panose="020B0503020204020204" pitchFamily="34" charset="0"/>
            </a:endParaRPr>
          </a:p>
          <a:p>
            <a:r>
              <a:rPr lang="en-GB" sz="2200" dirty="0" err="1" smtClean="0">
                <a:solidFill>
                  <a:schemeClr val="accent1"/>
                </a:solidFill>
                <a:latin typeface="Corbel" panose="020B0503020204020204" pitchFamily="34" charset="0"/>
              </a:rPr>
              <a:t>Rhein</a:t>
            </a:r>
            <a:r>
              <a:rPr lang="en-GB" sz="2200" dirty="0" smtClean="0">
                <a:solidFill>
                  <a:schemeClr val="accent1"/>
                </a:solidFill>
                <a:latin typeface="Corbel" panose="020B0503020204020204" pitchFamily="34" charset="0"/>
              </a:rPr>
              <a:t> vs. </a:t>
            </a:r>
            <a:r>
              <a:rPr lang="en-GB" sz="2200" dirty="0" err="1" smtClean="0">
                <a:solidFill>
                  <a:schemeClr val="accent1"/>
                </a:solidFill>
                <a:latin typeface="Corbel" panose="020B0503020204020204" pitchFamily="34" charset="0"/>
              </a:rPr>
              <a:t>Donau</a:t>
            </a:r>
            <a:r>
              <a:rPr lang="en-GB" sz="2200" dirty="0" smtClean="0">
                <a:solidFill>
                  <a:schemeClr val="accent1"/>
                </a:solidFill>
                <a:latin typeface="Corbel" panose="020B0503020204020204" pitchFamily="34" charset="0"/>
              </a:rPr>
              <a:t>:</a:t>
            </a:r>
          </a:p>
          <a:p>
            <a:pPr lvl="1"/>
            <a:r>
              <a:rPr lang="en-GB" sz="1800" dirty="0" err="1" smtClean="0">
                <a:solidFill>
                  <a:schemeClr val="accent1"/>
                </a:solidFill>
                <a:latin typeface="Corbel" panose="020B0503020204020204" pitchFamily="34" charset="0"/>
              </a:rPr>
              <a:t>Transportvolumen</a:t>
            </a:r>
            <a:r>
              <a:rPr lang="en-GB" sz="1800" dirty="0" smtClean="0">
                <a:solidFill>
                  <a:schemeClr val="accent1"/>
                </a:solidFill>
                <a:latin typeface="Corbel" panose="020B0503020204020204" pitchFamily="34" charset="0"/>
              </a:rPr>
              <a:t>:</a:t>
            </a:r>
            <a:br>
              <a:rPr lang="en-GB" sz="1800" dirty="0" smtClean="0">
                <a:solidFill>
                  <a:schemeClr val="accent1"/>
                </a:solidFill>
                <a:latin typeface="Corbel" panose="020B0503020204020204" pitchFamily="34" charset="0"/>
              </a:rPr>
            </a:br>
            <a:r>
              <a:rPr lang="de-AT" sz="1800" dirty="0" smtClean="0">
                <a:solidFill>
                  <a:schemeClr val="accent1"/>
                </a:solidFill>
                <a:latin typeface="Corbel" panose="020B0503020204020204" pitchFamily="34" charset="0"/>
              </a:rPr>
              <a:t>am </a:t>
            </a:r>
            <a:r>
              <a:rPr lang="de-AT" sz="1800" dirty="0">
                <a:solidFill>
                  <a:schemeClr val="accent1"/>
                </a:solidFill>
                <a:latin typeface="Corbel" panose="020B0503020204020204" pitchFamily="34" charset="0"/>
              </a:rPr>
              <a:t>Rhein werden 6,9 x mehr Güter transportiert</a:t>
            </a:r>
          </a:p>
          <a:p>
            <a:pPr lvl="1"/>
            <a:r>
              <a:rPr lang="en-GB" sz="1800" dirty="0" err="1" smtClean="0">
                <a:solidFill>
                  <a:schemeClr val="accent1"/>
                </a:solidFill>
                <a:latin typeface="Corbel" panose="020B0503020204020204" pitchFamily="34" charset="0"/>
              </a:rPr>
              <a:t>Länge</a:t>
            </a:r>
            <a:r>
              <a:rPr lang="en-GB" sz="1400" dirty="0" smtClean="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Donau ist 2,7 x </a:t>
            </a:r>
            <a:r>
              <a:rPr lang="de-AT" sz="1800" dirty="0" smtClean="0">
                <a:solidFill>
                  <a:schemeClr val="accent1"/>
                </a:solidFill>
                <a:latin typeface="Corbel" panose="020B0503020204020204" pitchFamily="34" charset="0"/>
              </a:rPr>
              <a:t>länger</a:t>
            </a:r>
            <a:r>
              <a:rPr lang="de-DE" sz="1800" dirty="0" smtClean="0">
                <a:solidFill>
                  <a:schemeClr val="accent1"/>
                </a:solidFill>
                <a:latin typeface="Corbel" panose="020B0503020204020204" pitchFamily="34" charset="0"/>
              </a:rPr>
              <a:t> </a:t>
            </a:r>
            <a:endParaRPr lang="en-GB" sz="1800" dirty="0" smtClean="0">
              <a:solidFill>
                <a:schemeClr val="accent1"/>
              </a:solidFill>
              <a:latin typeface="Corbel" panose="020B0503020204020204" pitchFamily="34" charset="0"/>
            </a:endParaRPr>
          </a:p>
          <a:p>
            <a:pPr marL="0" indent="0">
              <a:buNone/>
            </a:pPr>
            <a:r>
              <a:rPr lang="en-GB" sz="1800" b="1" dirty="0" smtClean="0">
                <a:solidFill>
                  <a:schemeClr val="accent1"/>
                </a:solidFill>
                <a:latin typeface="Corbel" panose="020B0503020204020204" pitchFamily="34" charset="0"/>
                <a:sym typeface="Wingdings" panose="05000000000000000000" pitchFamily="2" charset="2"/>
              </a:rPr>
              <a:t>     </a:t>
            </a:r>
            <a:r>
              <a:rPr lang="en-GB" sz="1800" b="1" dirty="0" err="1" smtClean="0">
                <a:solidFill>
                  <a:schemeClr val="accent1"/>
                </a:solidFill>
                <a:latin typeface="Corbel" panose="020B0503020204020204" pitchFamily="34" charset="0"/>
              </a:rPr>
              <a:t>Unterschiedliche</a:t>
            </a:r>
            <a:r>
              <a:rPr lang="en-GB" sz="1800" b="1" dirty="0" smtClean="0">
                <a:solidFill>
                  <a:schemeClr val="accent1"/>
                </a:solidFill>
                <a:latin typeface="Corbel" panose="020B0503020204020204" pitchFamily="34" charset="0"/>
              </a:rPr>
              <a:t> </a:t>
            </a:r>
            <a:r>
              <a:rPr lang="en-GB" sz="1800" b="1" dirty="0" err="1">
                <a:solidFill>
                  <a:schemeClr val="accent1"/>
                </a:solidFill>
                <a:latin typeface="Corbel" panose="020B0503020204020204" pitchFamily="34" charset="0"/>
              </a:rPr>
              <a:t>infrastrukturelle</a:t>
            </a:r>
            <a:r>
              <a:rPr lang="en-GB" sz="1800" b="1" dirty="0">
                <a:solidFill>
                  <a:schemeClr val="accent1"/>
                </a:solidFill>
                <a:latin typeface="Corbel" panose="020B0503020204020204" pitchFamily="34" charset="0"/>
              </a:rPr>
              <a:t> </a:t>
            </a:r>
            <a:r>
              <a:rPr lang="en-GB" sz="1800" b="1" dirty="0" err="1">
                <a:solidFill>
                  <a:schemeClr val="accent1"/>
                </a:solidFill>
                <a:latin typeface="Corbel" panose="020B0503020204020204" pitchFamily="34" charset="0"/>
              </a:rPr>
              <a:t>Voraussetzungen</a:t>
            </a:r>
            <a:endParaRPr lang="en-GB" sz="1800" b="1" dirty="0">
              <a:solidFill>
                <a:schemeClr val="accent1"/>
              </a:solidFill>
              <a:latin typeface="Corbel" panose="020B0503020204020204" pitchFamily="34" charset="0"/>
            </a:endParaRPr>
          </a:p>
          <a:p>
            <a:pPr lvl="1"/>
            <a:r>
              <a:rPr lang="de-AT" sz="1800" dirty="0">
                <a:solidFill>
                  <a:schemeClr val="accent1"/>
                </a:solidFill>
                <a:latin typeface="Corbel" panose="020B0503020204020204" pitchFamily="34" charset="0"/>
              </a:rPr>
              <a:t>B</a:t>
            </a:r>
            <a:r>
              <a:rPr lang="de-AT" sz="1800" dirty="0" smtClean="0">
                <a:solidFill>
                  <a:schemeClr val="accent1"/>
                </a:solidFill>
                <a:latin typeface="Corbel" panose="020B0503020204020204" pitchFamily="34" charset="0"/>
              </a:rPr>
              <a:t>egrenzte </a:t>
            </a:r>
            <a:r>
              <a:rPr lang="de-AT" sz="1800" dirty="0">
                <a:solidFill>
                  <a:schemeClr val="accent1"/>
                </a:solidFill>
                <a:latin typeface="Corbel" panose="020B0503020204020204" pitchFamily="34" charset="0"/>
              </a:rPr>
              <a:t>Verzweigung der Donau Wasserstraße</a:t>
            </a:r>
          </a:p>
          <a:p>
            <a:pPr lvl="1"/>
            <a:r>
              <a:rPr lang="de-AT" sz="1800" dirty="0">
                <a:solidFill>
                  <a:schemeClr val="accent1"/>
                </a:solidFill>
                <a:latin typeface="Corbel" panose="020B0503020204020204" pitchFamily="34" charset="0"/>
              </a:rPr>
              <a:t>130 Brücken überspannen in Summe die Donau</a:t>
            </a:r>
          </a:p>
          <a:p>
            <a:pPr lvl="1"/>
            <a:r>
              <a:rPr lang="de-AT" sz="1800" dirty="0">
                <a:solidFill>
                  <a:schemeClr val="accent1"/>
                </a:solidFill>
                <a:latin typeface="Corbel" panose="020B0503020204020204" pitchFamily="34" charset="0"/>
              </a:rPr>
              <a:t>Bevölkerungsdichte und wirtschaftliche Aktivität am </a:t>
            </a:r>
            <a:r>
              <a:rPr lang="de-AT" sz="1800" dirty="0" smtClean="0">
                <a:solidFill>
                  <a:schemeClr val="accent1"/>
                </a:solidFill>
                <a:latin typeface="Corbel" panose="020B0503020204020204" pitchFamily="34" charset="0"/>
              </a:rPr>
              <a:t>Rhein</a:t>
            </a:r>
            <a:endParaRPr lang="de-AT" sz="1800"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2B00254A-13F9-45B8-B418-76E514A2D5E2}" type="datetime6">
              <a:rPr lang="de-AT" smtClean="0">
                <a:solidFill>
                  <a:prstClr val="white"/>
                </a:solidFill>
              </a:rPr>
              <a:t>Dezember 18</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775800"/>
            <a:ext cx="4822719" cy="251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854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latin typeface="Corbel" panose="020B0503020204020204" pitchFamily="34" charset="0"/>
              </a:rPr>
              <a:t>Arbeitsmarkt</a:t>
            </a:r>
            <a:br>
              <a:rPr lang="de-AT" dirty="0" smtClean="0">
                <a:latin typeface="Corbel" panose="020B0503020204020204" pitchFamily="34" charset="0"/>
              </a:rPr>
            </a:br>
            <a:r>
              <a:rPr lang="de-DE" sz="2400" b="0" dirty="0">
                <a:latin typeface="Corbel" panose="020B0503020204020204" pitchFamily="34" charset="0"/>
              </a:rPr>
              <a:t>Marktumfeld Logistik</a:t>
            </a:r>
            <a:endParaRPr lang="de-AT" dirty="0">
              <a:latin typeface="Corbel" panose="020B0503020204020204" pitchFamily="34" charset="0"/>
            </a:endParaRPr>
          </a:p>
        </p:txBody>
      </p:sp>
      <p:sp>
        <p:nvSpPr>
          <p:cNvPr id="3" name="Inhaltsplatzhalter 2"/>
          <p:cNvSpPr>
            <a:spLocks noGrp="1"/>
          </p:cNvSpPr>
          <p:nvPr>
            <p:ph idx="1"/>
          </p:nvPr>
        </p:nvSpPr>
        <p:spPr/>
        <p:txBody>
          <a:bodyPr>
            <a:normAutofit/>
          </a:bodyPr>
          <a:lstStyle/>
          <a:p>
            <a:r>
              <a:rPr lang="de-AT" sz="2200" dirty="0" smtClean="0">
                <a:latin typeface="Corbel" panose="020B0503020204020204" pitchFamily="34" charset="0"/>
              </a:rPr>
              <a:t>Bedeutender Wirtschaftsbereich und Tätigkeitsfeld</a:t>
            </a:r>
            <a:endParaRPr lang="de-AT" sz="2200" dirty="0">
              <a:latin typeface="Corbel" panose="020B0503020204020204" pitchFamily="34" charset="0"/>
            </a:endParaRPr>
          </a:p>
          <a:p>
            <a:r>
              <a:rPr lang="de-AT" sz="2200" dirty="0" smtClean="0">
                <a:latin typeface="Corbel" panose="020B0503020204020204" pitchFamily="34" charset="0"/>
              </a:rPr>
              <a:t>Logistik stellt </a:t>
            </a:r>
            <a:r>
              <a:rPr lang="de-AT" sz="2200" dirty="0">
                <a:latin typeface="Corbel" panose="020B0503020204020204" pitchFamily="34" charset="0"/>
              </a:rPr>
              <a:t>Eckpfeiler der Globalisierung </a:t>
            </a:r>
            <a:r>
              <a:rPr lang="de-AT" sz="2200" dirty="0" smtClean="0">
                <a:latin typeface="Corbel" panose="020B0503020204020204" pitchFamily="34" charset="0"/>
              </a:rPr>
              <a:t>da</a:t>
            </a:r>
          </a:p>
          <a:p>
            <a:r>
              <a:rPr lang="de-AT" sz="2200" dirty="0" smtClean="0">
                <a:latin typeface="Corbel" panose="020B0503020204020204" pitchFamily="34" charset="0"/>
              </a:rPr>
              <a:t>Qualifizierte </a:t>
            </a:r>
            <a:r>
              <a:rPr lang="de-AT" sz="2200" dirty="0">
                <a:latin typeface="Corbel" panose="020B0503020204020204" pitchFamily="34" charset="0"/>
              </a:rPr>
              <a:t>Logistik-Fachkräfte sind unverzichtbar </a:t>
            </a:r>
          </a:p>
          <a:p>
            <a:r>
              <a:rPr lang="de-AT" sz="2200" dirty="0">
                <a:latin typeface="Corbel" panose="020B0503020204020204" pitchFamily="34" charset="0"/>
              </a:rPr>
              <a:t>Weiterentwicklung und Veränderung des Berufsfelds durch zunehmende Internationalisierung der Wertschöpfungskette </a:t>
            </a:r>
          </a:p>
          <a:p>
            <a:r>
              <a:rPr lang="de-AT" sz="2200" dirty="0">
                <a:latin typeface="Corbel" panose="020B0503020204020204" pitchFamily="34" charset="0"/>
              </a:rPr>
              <a:t>Attraktivität des Berufsfeldes </a:t>
            </a:r>
            <a:r>
              <a:rPr lang="de-AT" sz="2200" dirty="0" smtClean="0">
                <a:latin typeface="Corbel" panose="020B0503020204020204" pitchFamily="34" charset="0"/>
              </a:rPr>
              <a:t>sowie Bedarf </a:t>
            </a:r>
            <a:r>
              <a:rPr lang="de-AT" sz="2200" dirty="0">
                <a:latin typeface="Corbel" panose="020B0503020204020204" pitchFamily="34" charset="0"/>
              </a:rPr>
              <a:t>an </a:t>
            </a:r>
            <a:r>
              <a:rPr lang="de-AT" sz="2200" dirty="0" smtClean="0">
                <a:latin typeface="Corbel" panose="020B0503020204020204" pitchFamily="34" charset="0"/>
              </a:rPr>
              <a:t>hochqualifizierten </a:t>
            </a:r>
            <a:r>
              <a:rPr lang="de-AT" sz="2200" dirty="0">
                <a:latin typeface="Corbel" panose="020B0503020204020204" pitchFamily="34" charset="0"/>
              </a:rPr>
              <a:t>Fachkräften </a:t>
            </a:r>
            <a:r>
              <a:rPr lang="de-AT" sz="2200" dirty="0" smtClean="0">
                <a:latin typeface="Corbel" panose="020B0503020204020204" pitchFamily="34" charset="0"/>
              </a:rPr>
              <a:t>steigt </a:t>
            </a:r>
            <a:endParaRPr lang="de-AT" sz="2200" dirty="0">
              <a:latin typeface="Corbel" panose="020B0503020204020204" pitchFamily="34" charset="0"/>
            </a:endParaRPr>
          </a:p>
          <a:p>
            <a:endParaRPr lang="de-AT" sz="800" dirty="0" smtClean="0">
              <a:latin typeface="Corbel" panose="020B0503020204020204" pitchFamily="34" charset="0"/>
            </a:endParaRPr>
          </a:p>
          <a:p>
            <a:endParaRPr lang="de-AT" sz="8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Dezember 18</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683568" y="4378027"/>
            <a:ext cx="6657975" cy="2219325"/>
          </a:xfrm>
          <a:prstGeom prst="rect">
            <a:avLst/>
          </a:prstGeom>
        </p:spPr>
      </p:pic>
      <p:sp>
        <p:nvSpPr>
          <p:cNvPr id="7" name="Rechteck 6"/>
          <p:cNvSpPr/>
          <p:nvPr/>
        </p:nvSpPr>
        <p:spPr>
          <a:xfrm rot="5400000">
            <a:off x="6426496" y="5207134"/>
            <a:ext cx="2339677" cy="584775"/>
          </a:xfrm>
          <a:prstGeom prst="rect">
            <a:avLst/>
          </a:prstGeom>
        </p:spPr>
        <p:txBody>
          <a:bodyPr wrap="square">
            <a:spAutoFit/>
          </a:bodyPr>
          <a:lstStyle/>
          <a:p>
            <a:r>
              <a:rPr lang="de-AT" sz="800" dirty="0" smtClean="0">
                <a:latin typeface="Corbel" panose="020B0503020204020204" pitchFamily="34" charset="0"/>
              </a:rPr>
              <a:t>Quelle: https</a:t>
            </a:r>
            <a:r>
              <a:rPr lang="de-AT" sz="800" dirty="0">
                <a:latin typeface="Corbel" panose="020B0503020204020204" pitchFamily="34" charset="0"/>
              </a:rPr>
              <a:t>://www.scs.fraunhofer.de/content/dam/scs/de/dokumente/studien/Logistikbeschaeftigung_Studie_Executive_Summary_2015.pdf</a:t>
            </a:r>
          </a:p>
        </p:txBody>
      </p:sp>
    </p:spTree>
    <p:extLst>
      <p:ext uri="{BB962C8B-B14F-4D97-AF65-F5344CB8AC3E}">
        <p14:creationId xmlns:p14="http://schemas.microsoft.com/office/powerpoint/2010/main" val="398966860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0</TotalTime>
  <Words>7912</Words>
  <Application>Microsoft Office PowerPoint</Application>
  <PresentationFormat>Bildschirmpräsentation (4:3)</PresentationFormat>
  <Paragraphs>709</Paragraphs>
  <Slides>42</Slides>
  <Notes>41</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42</vt:i4>
      </vt:variant>
    </vt:vector>
  </HeadingPairs>
  <TitlesOfParts>
    <vt:vector size="50" baseType="lpstr">
      <vt:lpstr>Arial</vt:lpstr>
      <vt:lpstr>Calibri</vt:lpstr>
      <vt:lpstr>Corbel</vt:lpstr>
      <vt:lpstr>Symbol</vt:lpstr>
      <vt:lpstr>Times New Roman</vt:lpstr>
      <vt:lpstr>Wingdings</vt:lpstr>
      <vt:lpstr>Custom Design</vt:lpstr>
      <vt:lpstr>1_Clarity</vt:lpstr>
      <vt:lpstr>Innovative Geschäftsmodelle für die Binnenschifffahrt</vt:lpstr>
      <vt:lpstr>Warm-Up-Diskussion Aktuelle Entwicklungstrends</vt:lpstr>
      <vt:lpstr>Wie man am besten mit diesem Lehrmaterial arbeitet</vt:lpstr>
      <vt:lpstr>Agenda Innovative Geschäftsmodelle</vt:lpstr>
      <vt:lpstr>Marktumfeld Logistik</vt:lpstr>
      <vt:lpstr>Güterverkehr Binnenschifffahrt Marktumfeld Logistik</vt:lpstr>
      <vt:lpstr>Güterverkehr Binnenschifffahrt Marktumfeld Logistik</vt:lpstr>
      <vt:lpstr>Rhein-Main-Donau Korridor Marktumfeld Logistik</vt:lpstr>
      <vt:lpstr>Arbeitsmarkt Marktumfeld Logistik</vt:lpstr>
      <vt:lpstr>Exkurs: Frauen in der Logistik Marktumfeld Logistik</vt:lpstr>
      <vt:lpstr>Agenda Innovative Geschäftsmodelle</vt:lpstr>
      <vt:lpstr>Treiber für die Entwicklung innovativer Geschäftsmodelle</vt:lpstr>
      <vt:lpstr>Veränderungen in der Transport- und Logistikbranche Treiber für die Entwicklung innovativer Geschäftsmodelle</vt:lpstr>
      <vt:lpstr>Aktuelle Entwicklungstrends Treiber für die Entwicklung innovativer Geschäftsmodelle</vt:lpstr>
      <vt:lpstr>Aktuelle Entwicklungstrends Treiber für die Entwicklung innovativer Geschäftsmodelle</vt:lpstr>
      <vt:lpstr>Aktuelle Entwicklungstrends Treiber für die Entwicklung innovativer Geschäftsmodelle</vt:lpstr>
      <vt:lpstr>Neue Technologien Treiber für die Entwicklung innovativer Geschäftsmodelle</vt:lpstr>
      <vt:lpstr>Agenda Innovative Geschäftsmodelle</vt:lpstr>
      <vt:lpstr>Innovative Geschäftsmodelle im Logistikbereich</vt:lpstr>
      <vt:lpstr>Lokale Service Provider Innovative Geschäftsmodelle im Logistikbereich</vt:lpstr>
      <vt:lpstr>Lokale Service Provider Innovative Geschäftsmodelle im Logistikbereich</vt:lpstr>
      <vt:lpstr>Buchungs- und Optimierungsplattformen Innovative Geschäftsmodelle im Logistikbereich</vt:lpstr>
      <vt:lpstr>Buchungs- und Optimierungsplattformen Innovative Geschäftsmodelle im Logistikbereich</vt:lpstr>
      <vt:lpstr>Buchungs- und Optimierungsplattformen Innovative Geschäftsmodelle im Logistikbereich</vt:lpstr>
      <vt:lpstr>Buchungs- und Optimierungsplattformen Innovative Geschäftsmodelle im Logistikbereich</vt:lpstr>
      <vt:lpstr>Buchungs- und Optimierungsplattformen Innovative Geschäftsmodelle im Logistikbereich</vt:lpstr>
      <vt:lpstr>Big Data Manipulators Innovative Geschäftsmodelle im Logistikbereich</vt:lpstr>
      <vt:lpstr>Big Data Manipulators Innovative Geschäftsmodelle im Logistikbereich</vt:lpstr>
      <vt:lpstr>Big Data Manipulators Innovative Geschäftsmodelle im Logistikbereich</vt:lpstr>
      <vt:lpstr>Hybrid Carriers  Innovative Geschäftsmodelle im Logistikbereich</vt:lpstr>
      <vt:lpstr>Agenda Innovative Geschäftsmodelle</vt:lpstr>
      <vt:lpstr>Relevante Geschäftsmodelle für die Binnenschifffahrt</vt:lpstr>
      <vt:lpstr>Kooperation und Digitalisierung Relevante Geschäftsmodelle für die Binnenschifffahrt</vt:lpstr>
      <vt:lpstr>Kooperation und Digitalisierung Relevante Geschäftsmodelle für die Binnenschifffahrt</vt:lpstr>
      <vt:lpstr>Kooperation und Digitalisierung Relevante Geschäftsmodelle für die Binnenschifffahrt</vt:lpstr>
      <vt:lpstr>Zusammenfassung und Ausblick</vt:lpstr>
      <vt:lpstr>Memory Abschlussübung</vt:lpstr>
      <vt:lpstr>Quellen</vt:lpstr>
      <vt:lpstr>Quellen</vt:lpstr>
      <vt:lpstr>Quellen</vt:lpstr>
      <vt:lpstr>Quellen</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Lisa Wesp</cp:lastModifiedBy>
  <cp:revision>899</cp:revision>
  <cp:lastPrinted>2018-03-21T07:11:13Z</cp:lastPrinted>
  <dcterms:created xsi:type="dcterms:W3CDTF">2012-09-17T08:31:25Z</dcterms:created>
  <dcterms:modified xsi:type="dcterms:W3CDTF">2018-12-19T08:10:06Z</dcterms:modified>
</cp:coreProperties>
</file>